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7" r:id="rId1"/>
  </p:sldMasterIdLst>
  <p:notesMasterIdLst>
    <p:notesMasterId r:id="rId57"/>
  </p:notesMasterIdLst>
  <p:handoutMasterIdLst>
    <p:handoutMasterId r:id="rId58"/>
  </p:handoutMasterIdLst>
  <p:sldIdLst>
    <p:sldId id="256" r:id="rId2"/>
    <p:sldId id="259" r:id="rId3"/>
    <p:sldId id="328" r:id="rId4"/>
    <p:sldId id="373" r:id="rId5"/>
    <p:sldId id="386" r:id="rId6"/>
    <p:sldId id="380" r:id="rId7"/>
    <p:sldId id="387" r:id="rId8"/>
    <p:sldId id="385" r:id="rId9"/>
    <p:sldId id="388" r:id="rId10"/>
    <p:sldId id="389" r:id="rId11"/>
    <p:sldId id="390" r:id="rId12"/>
    <p:sldId id="391" r:id="rId13"/>
    <p:sldId id="392" r:id="rId14"/>
    <p:sldId id="382" r:id="rId15"/>
    <p:sldId id="393" r:id="rId16"/>
    <p:sldId id="394" r:id="rId17"/>
    <p:sldId id="395" r:id="rId18"/>
    <p:sldId id="396" r:id="rId19"/>
    <p:sldId id="397" r:id="rId20"/>
    <p:sldId id="398" r:id="rId21"/>
    <p:sldId id="401" r:id="rId22"/>
    <p:sldId id="462" r:id="rId23"/>
    <p:sldId id="402" r:id="rId24"/>
    <p:sldId id="403" r:id="rId25"/>
    <p:sldId id="399" r:id="rId26"/>
    <p:sldId id="464" r:id="rId27"/>
    <p:sldId id="465" r:id="rId28"/>
    <p:sldId id="466" r:id="rId29"/>
    <p:sldId id="467" r:id="rId30"/>
    <p:sldId id="468" r:id="rId31"/>
    <p:sldId id="469" r:id="rId32"/>
    <p:sldId id="470" r:id="rId33"/>
    <p:sldId id="463" r:id="rId34"/>
    <p:sldId id="404" r:id="rId35"/>
    <p:sldId id="405" r:id="rId36"/>
    <p:sldId id="406" r:id="rId37"/>
    <p:sldId id="407" r:id="rId38"/>
    <p:sldId id="453" r:id="rId39"/>
    <p:sldId id="445" r:id="rId40"/>
    <p:sldId id="446" r:id="rId41"/>
    <p:sldId id="409" r:id="rId42"/>
    <p:sldId id="408" r:id="rId43"/>
    <p:sldId id="451" r:id="rId44"/>
    <p:sldId id="454" r:id="rId45"/>
    <p:sldId id="452" r:id="rId46"/>
    <p:sldId id="455" r:id="rId47"/>
    <p:sldId id="456" r:id="rId48"/>
    <p:sldId id="457" r:id="rId49"/>
    <p:sldId id="458" r:id="rId50"/>
    <p:sldId id="459" r:id="rId51"/>
    <p:sldId id="461" r:id="rId52"/>
    <p:sldId id="449" r:id="rId53"/>
    <p:sldId id="450" r:id="rId54"/>
    <p:sldId id="460" r:id="rId55"/>
    <p:sldId id="379" r:id="rId5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Pourmajidi" initials="WP" lastIdx="1" clrIdx="0">
    <p:extLst>
      <p:ext uri="{19B8F6BF-5375-455C-9EA6-DF929625EA0E}">
        <p15:presenceInfo xmlns:p15="http://schemas.microsoft.com/office/powerpoint/2012/main" userId="4a3ee94cdf21e83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4D4D6D-22C5-47FD-8C5B-02C5CF2B0862}" v="14" dt="2021-12-06T19:08:01.628"/>
  </p1510:revLst>
</p1510:revInfo>
</file>

<file path=ppt/tableStyles.xml><?xml version="1.0" encoding="utf-8"?>
<a:tblStyleLst xmlns:a="http://schemas.openxmlformats.org/drawingml/2006/main" def="{4819A146-9D0B-434A-B843-7705B224E9B1}">
  <a:tblStyle styleId="{4819A146-9D0B-434A-B843-7705B224E9B1}"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67" autoAdjust="0"/>
    <p:restoredTop sz="90000" autoAdjust="0"/>
  </p:normalViewPr>
  <p:slideViewPr>
    <p:cSldViewPr snapToGrid="0">
      <p:cViewPr varScale="1">
        <p:scale>
          <a:sx n="66" d="100"/>
          <a:sy n="66" d="100"/>
        </p:scale>
        <p:origin x="1048" y="48"/>
      </p:cViewPr>
      <p:guideLst/>
    </p:cSldViewPr>
  </p:slid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ad Saiful Islam" userId="c2077a02fc2d7215" providerId="LiveId" clId="{AB6DEFD8-B6F1-420A-9FBF-19CA04D09267}"/>
    <pc:docChg chg="modSld">
      <pc:chgData name="Mohammad Saiful Islam" userId="c2077a02fc2d7215" providerId="LiveId" clId="{AB6DEFD8-B6F1-420A-9FBF-19CA04D09267}" dt="2021-12-06T22:53:53.052" v="6" actId="20577"/>
      <pc:docMkLst>
        <pc:docMk/>
      </pc:docMkLst>
      <pc:sldChg chg="modSp mod">
        <pc:chgData name="Mohammad Saiful Islam" userId="c2077a02fc2d7215" providerId="LiveId" clId="{AB6DEFD8-B6F1-420A-9FBF-19CA04D09267}" dt="2021-12-06T22:53:53.052" v="6" actId="20577"/>
        <pc:sldMkLst>
          <pc:docMk/>
          <pc:sldMk cId="0" sldId="259"/>
        </pc:sldMkLst>
        <pc:spChg chg="mod">
          <ac:chgData name="Mohammad Saiful Islam" userId="c2077a02fc2d7215" providerId="LiveId" clId="{AB6DEFD8-B6F1-420A-9FBF-19CA04D09267}" dt="2021-12-06T22:53:53.052" v="6" actId="20577"/>
          <ac:spMkLst>
            <pc:docMk/>
            <pc:sldMk cId="0" sldId="259"/>
            <ac:spMk id="2" creationId="{00000000-0000-0000-0000-000000000000}"/>
          </ac:spMkLst>
        </pc:spChg>
      </pc:sldChg>
    </pc:docChg>
  </pc:docChgLst>
  <pc:docChgLst>
    <pc:chgData name="Mohammad Saiful Islam" userId="c2077a02fc2d7215" providerId="LiveId" clId="{F14D4D6D-22C5-47FD-8C5B-02C5CF2B0862}"/>
    <pc:docChg chg="addSld modSld">
      <pc:chgData name="Mohammad Saiful Islam" userId="c2077a02fc2d7215" providerId="LiveId" clId="{F14D4D6D-22C5-47FD-8C5B-02C5CF2B0862}" dt="2021-12-06T19:09:53.215" v="21" actId="14100"/>
      <pc:docMkLst>
        <pc:docMk/>
      </pc:docMkLst>
      <pc:sldChg chg="addSp modSp add mod modAnim">
        <pc:chgData name="Mohammad Saiful Islam" userId="c2077a02fc2d7215" providerId="LiveId" clId="{F14D4D6D-22C5-47FD-8C5B-02C5CF2B0862}" dt="2021-12-06T19:09:53.215" v="21" actId="14100"/>
        <pc:sldMkLst>
          <pc:docMk/>
          <pc:sldMk cId="1076716373" sldId="451"/>
        </pc:sldMkLst>
        <pc:spChg chg="mod">
          <ac:chgData name="Mohammad Saiful Islam" userId="c2077a02fc2d7215" providerId="LiveId" clId="{F14D4D6D-22C5-47FD-8C5B-02C5CF2B0862}" dt="2021-12-06T19:06:50.711" v="13" actId="1076"/>
          <ac:spMkLst>
            <pc:docMk/>
            <pc:sldMk cId="1076716373" sldId="451"/>
            <ac:spMk id="6" creationId="{00000000-0000-0000-0000-000000000000}"/>
          </ac:spMkLst>
        </pc:spChg>
        <pc:spChg chg="add mod">
          <ac:chgData name="Mohammad Saiful Islam" userId="c2077a02fc2d7215" providerId="LiveId" clId="{F14D4D6D-22C5-47FD-8C5B-02C5CF2B0862}" dt="2021-12-06T19:09:53.215" v="21" actId="14100"/>
          <ac:spMkLst>
            <pc:docMk/>
            <pc:sldMk cId="1076716373" sldId="451"/>
            <ac:spMk id="7" creationId="{02779BD1-24A4-4960-A41A-22798C851C5D}"/>
          </ac:spMkLst>
        </pc:spChg>
        <pc:spChg chg="add mod">
          <ac:chgData name="Mohammad Saiful Islam" userId="c2077a02fc2d7215" providerId="LiveId" clId="{F14D4D6D-22C5-47FD-8C5B-02C5CF2B0862}" dt="2021-12-06T19:08:13.118" v="16" actId="1076"/>
          <ac:spMkLst>
            <pc:docMk/>
            <pc:sldMk cId="1076716373" sldId="451"/>
            <ac:spMk id="8" creationId="{F2AE4889-64CE-428F-9755-6A7F3D12A23A}"/>
          </ac:spMkLst>
        </pc:spChg>
        <pc:spChg chg="add mod">
          <ac:chgData name="Mohammad Saiful Islam" userId="c2077a02fc2d7215" providerId="LiveId" clId="{F14D4D6D-22C5-47FD-8C5B-02C5CF2B0862}" dt="2021-12-06T19:09:46.048" v="20" actId="14100"/>
          <ac:spMkLst>
            <pc:docMk/>
            <pc:sldMk cId="1076716373" sldId="451"/>
            <ac:spMk id="9" creationId="{8009BA35-BD2B-4F9B-88FD-4A646EA1E931}"/>
          </ac:spMkLst>
        </pc:spChg>
        <pc:spChg chg="add mod">
          <ac:chgData name="Mohammad Saiful Islam" userId="c2077a02fc2d7215" providerId="LiveId" clId="{F14D4D6D-22C5-47FD-8C5B-02C5CF2B0862}" dt="2021-12-06T19:08:16.809" v="17" actId="1076"/>
          <ac:spMkLst>
            <pc:docMk/>
            <pc:sldMk cId="1076716373" sldId="451"/>
            <ac:spMk id="10" creationId="{DC9EA52E-8A05-48F6-B228-856F28B265D3}"/>
          </ac:spMkLst>
        </pc:spChg>
        <pc:picChg chg="add">
          <ac:chgData name="Mohammad Saiful Islam" userId="c2077a02fc2d7215" providerId="LiveId" clId="{F14D4D6D-22C5-47FD-8C5B-02C5CF2B0862}" dt="2021-12-06T19:07:46.889" v="14" actId="22"/>
          <ac:picMkLst>
            <pc:docMk/>
            <pc:sldMk cId="1076716373" sldId="451"/>
            <ac:picMk id="4" creationId="{82F097B7-6E8B-4C49-A069-78C6D0392CD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ACEA6-188A-4941-BA89-A6331CB7065D}" type="datetimeFigureOut">
              <a:rPr lang="en-US" smtClean="0"/>
              <a:t>2/11/2023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4B4114-9801-430A-8866-3EA5E5C17FD5}" type="slidenum">
              <a:rPr lang="en-US" smtClean="0"/>
              <a:t>‹#›</a:t>
            </a:fld>
            <a:endParaRPr lang="en-US"/>
          </a:p>
        </p:txBody>
      </p:sp>
    </p:spTree>
    <p:extLst>
      <p:ext uri="{BB962C8B-B14F-4D97-AF65-F5344CB8AC3E}">
        <p14:creationId xmlns:p14="http://schemas.microsoft.com/office/powerpoint/2010/main" val="30479040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527029440"/>
      </p:ext>
    </p:extLst>
  </p:cSld>
  <p:clrMap bg1="lt1" tx1="dk1" bg2="dk2" tx2="lt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Shape 1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6" name="Shape 14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920773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657708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868478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078553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091081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Shape 14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5" name="Shape 14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573075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220154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570949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4294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Shape 14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5" name="Shape 14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626218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050960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Shape 14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7" name="Shape 14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4224871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732855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lgn="l"/>
            <a:r>
              <a:rPr lang="en-US" b="1" i="0" dirty="0">
                <a:solidFill>
                  <a:srgbClr val="202124"/>
                </a:solidFill>
                <a:effectLst/>
                <a:latin typeface="arial" panose="020B0604020202020204" pitchFamily="34" charset="0"/>
              </a:rPr>
              <a:t>What is a raw string in Python?</a:t>
            </a:r>
          </a:p>
          <a:p>
            <a:pPr algn="l"/>
            <a:r>
              <a:rPr lang="en-US" b="0" i="0" dirty="0">
                <a:solidFill>
                  <a:srgbClr val="202124"/>
                </a:solidFill>
                <a:effectLst/>
                <a:latin typeface="arial" panose="020B0604020202020204" pitchFamily="34" charset="0"/>
              </a:rPr>
              <a:t>Both string and bytes literals may optionally be prefixed with a letter 'r' or 'R' ; such strings are called raw strings and </a:t>
            </a:r>
            <a:r>
              <a:rPr lang="en-US" b="1" i="0" dirty="0">
                <a:solidFill>
                  <a:srgbClr val="202124"/>
                </a:solidFill>
                <a:effectLst/>
                <a:latin typeface="arial" panose="020B0604020202020204" pitchFamily="34" charset="0"/>
              </a:rPr>
              <a:t>treat backslashes as literal characters</a:t>
            </a:r>
            <a:r>
              <a:rPr lang="en-US" b="0" i="0" dirty="0">
                <a:solidFill>
                  <a:srgbClr val="202124"/>
                </a:solidFill>
                <a:effectLst/>
                <a:latin typeface="arial" panose="020B0604020202020204" pitchFamily="34" charset="0"/>
              </a:rPr>
              <a:t>. As a result, in string literals, '\U' and '\u' escapes in raw strings are not treated specially.</a:t>
            </a:r>
          </a:p>
          <a:p>
            <a:pPr algn="l"/>
            <a:endParaRPr lang="en-US" b="0" i="0" dirty="0">
              <a:solidFill>
                <a:srgbClr val="202124"/>
              </a:solidFill>
              <a:effectLst/>
              <a:latin typeface="arial" panose="020B0604020202020204" pitchFamily="34" charset="0"/>
            </a:endParaRPr>
          </a:p>
          <a:p>
            <a:pPr algn="l"/>
            <a:r>
              <a:rPr lang="en-US" b="1" i="0" dirty="0">
                <a:solidFill>
                  <a:srgbClr val="202124"/>
                </a:solidFill>
                <a:effectLst/>
                <a:latin typeface="arial" panose="020B0604020202020204" pitchFamily="34" charset="0"/>
              </a:rPr>
              <a:t>What is a literal in regex?</a:t>
            </a:r>
          </a:p>
          <a:p>
            <a:pPr algn="l"/>
            <a:r>
              <a:rPr lang="en-US" b="0" i="0" dirty="0">
                <a:solidFill>
                  <a:srgbClr val="202124"/>
                </a:solidFill>
                <a:effectLst/>
                <a:latin typeface="arial" panose="020B0604020202020204" pitchFamily="34" charset="0"/>
              </a:rPr>
              <a:t>The most basic regular expression consists of a single literal character, such as a. </a:t>
            </a:r>
            <a:r>
              <a:rPr lang="en-US" b="1" i="0" dirty="0">
                <a:solidFill>
                  <a:srgbClr val="202124"/>
                </a:solidFill>
                <a:effectLst/>
                <a:latin typeface="arial" panose="020B0604020202020204" pitchFamily="34" charset="0"/>
              </a:rPr>
              <a:t>It matches the first occurrence of that character in the string</a:t>
            </a:r>
            <a:r>
              <a:rPr lang="en-US" b="0" i="0" dirty="0">
                <a:solidFill>
                  <a:srgbClr val="202124"/>
                </a:solidFill>
                <a:effectLst/>
                <a:latin typeface="arial" panose="020B0604020202020204" pitchFamily="34" charset="0"/>
              </a:rPr>
              <a:t>. If the string is Jack is a boy, it matches the a after the J. The fact that this a is in the middle of the word does not matter to the regex engine.</a:t>
            </a:r>
          </a:p>
          <a:p>
            <a:pPr algn="l"/>
            <a:endParaRPr lang="en-US" b="0" i="0" dirty="0">
              <a:solidFill>
                <a:srgbClr val="202124"/>
              </a:solidFill>
              <a:effectLst/>
              <a:latin typeface="arial" panose="020B0604020202020204" pitchFamily="34" charset="0"/>
            </a:endParaRPr>
          </a:p>
          <a:p>
            <a:pPr lvl="0">
              <a:spcBef>
                <a:spcPts val="0"/>
              </a:spcBef>
              <a:buNone/>
            </a:pPr>
            <a:endParaRPr dirty="0"/>
          </a:p>
        </p:txBody>
      </p:sp>
    </p:spTree>
    <p:extLst>
      <p:ext uri="{BB962C8B-B14F-4D97-AF65-F5344CB8AC3E}">
        <p14:creationId xmlns:p14="http://schemas.microsoft.com/office/powerpoint/2010/main" val="35975826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lgn="l"/>
            <a:r>
              <a:rPr lang="en-US" b="1" i="0" dirty="0">
                <a:solidFill>
                  <a:srgbClr val="202124"/>
                </a:solidFill>
                <a:effectLst/>
                <a:latin typeface="arial" panose="020B0604020202020204" pitchFamily="34" charset="0"/>
              </a:rPr>
              <a:t>What is a raw string in Python?</a:t>
            </a:r>
          </a:p>
          <a:p>
            <a:pPr algn="l"/>
            <a:r>
              <a:rPr lang="en-US" b="0" i="0" dirty="0">
                <a:solidFill>
                  <a:srgbClr val="202124"/>
                </a:solidFill>
                <a:effectLst/>
                <a:latin typeface="arial" panose="020B0604020202020204" pitchFamily="34" charset="0"/>
              </a:rPr>
              <a:t>Both string and bytes literals may optionally be prefixed with a letter 'r' or 'R' ; such strings are called raw strings and </a:t>
            </a:r>
            <a:r>
              <a:rPr lang="en-US" b="1" i="0" dirty="0">
                <a:solidFill>
                  <a:srgbClr val="202124"/>
                </a:solidFill>
                <a:effectLst/>
                <a:latin typeface="arial" panose="020B0604020202020204" pitchFamily="34" charset="0"/>
              </a:rPr>
              <a:t>treat backslashes as literal characters</a:t>
            </a:r>
            <a:r>
              <a:rPr lang="en-US" b="0" i="0" dirty="0">
                <a:solidFill>
                  <a:srgbClr val="202124"/>
                </a:solidFill>
                <a:effectLst/>
                <a:latin typeface="arial" panose="020B0604020202020204" pitchFamily="34" charset="0"/>
              </a:rPr>
              <a:t>. As a result, in string literals, '\U' and '\u' escapes in raw strings are not treated specially.</a:t>
            </a:r>
          </a:p>
          <a:p>
            <a:pPr algn="l"/>
            <a:endParaRPr lang="en-US" b="0" i="0" dirty="0">
              <a:solidFill>
                <a:srgbClr val="202124"/>
              </a:solidFill>
              <a:effectLst/>
              <a:latin typeface="arial" panose="020B0604020202020204" pitchFamily="34" charset="0"/>
            </a:endParaRPr>
          </a:p>
          <a:p>
            <a:pPr algn="l"/>
            <a:r>
              <a:rPr lang="en-US" b="1" i="0" dirty="0">
                <a:solidFill>
                  <a:srgbClr val="202124"/>
                </a:solidFill>
                <a:effectLst/>
                <a:latin typeface="arial" panose="020B0604020202020204" pitchFamily="34" charset="0"/>
              </a:rPr>
              <a:t>What is a literal in regex?</a:t>
            </a:r>
          </a:p>
          <a:p>
            <a:pPr algn="l"/>
            <a:r>
              <a:rPr lang="en-US" b="0" i="0" dirty="0">
                <a:solidFill>
                  <a:srgbClr val="202124"/>
                </a:solidFill>
                <a:effectLst/>
                <a:latin typeface="arial" panose="020B0604020202020204" pitchFamily="34" charset="0"/>
              </a:rPr>
              <a:t>The most basic regular expression consists of a single literal character, such as a. </a:t>
            </a:r>
            <a:r>
              <a:rPr lang="en-US" b="1" i="0" dirty="0">
                <a:solidFill>
                  <a:srgbClr val="202124"/>
                </a:solidFill>
                <a:effectLst/>
                <a:latin typeface="arial" panose="020B0604020202020204" pitchFamily="34" charset="0"/>
              </a:rPr>
              <a:t>It matches the first occurrence of that character in the string</a:t>
            </a:r>
            <a:r>
              <a:rPr lang="en-US" b="0" i="0" dirty="0">
                <a:solidFill>
                  <a:srgbClr val="202124"/>
                </a:solidFill>
                <a:effectLst/>
                <a:latin typeface="arial" panose="020B0604020202020204" pitchFamily="34" charset="0"/>
              </a:rPr>
              <a:t>. If the string is Jack is a boy, it matches the a after the J. The fact that this a is in the middle of the word does not matter to the regex engine.</a:t>
            </a:r>
          </a:p>
          <a:p>
            <a:pPr algn="l"/>
            <a:endParaRPr lang="en-US" b="0" i="0" dirty="0">
              <a:solidFill>
                <a:srgbClr val="202124"/>
              </a:solidFill>
              <a:effectLst/>
              <a:latin typeface="arial" panose="020B0604020202020204" pitchFamily="34" charset="0"/>
            </a:endParaRPr>
          </a:p>
          <a:p>
            <a:pPr lvl="0">
              <a:spcBef>
                <a:spcPts val="0"/>
              </a:spcBef>
              <a:buNone/>
            </a:pPr>
            <a:endParaRPr dirty="0"/>
          </a:p>
        </p:txBody>
      </p:sp>
    </p:spTree>
    <p:extLst>
      <p:ext uri="{BB962C8B-B14F-4D97-AF65-F5344CB8AC3E}">
        <p14:creationId xmlns:p14="http://schemas.microsoft.com/office/powerpoint/2010/main" val="2003422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4068184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162733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5016839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895525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542602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974077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981286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Shape 14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5" name="Shape 14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1825120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339176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189527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721403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641248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7548731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Shape 14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5" name="Shape 14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21068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4633773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889623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40822457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760656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3170782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8597839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Shape 14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5" name="Shape 14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3682024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42572714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9633906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2236486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9613514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40389513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3851211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2384101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962421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Shape 14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5" name="Shape 14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767624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4101143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7153108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42571385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2006755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1113101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Shape 14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5" name="Shape 14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275804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693241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Shape 14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5" name="Shape 14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484759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179877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Shape 14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5" name="Shape 14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904804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1400175" y="1991825"/>
            <a:ext cx="6343500" cy="1159799"/>
          </a:xfrm>
          <a:prstGeom prst="rect">
            <a:avLst/>
          </a:prstGeom>
        </p:spPr>
        <p:txBody>
          <a:bodyPr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grpSp>
        <p:nvGrpSpPr>
          <p:cNvPr id="10" name="Shape 10"/>
          <p:cNvGrpSpPr/>
          <p:nvPr/>
        </p:nvGrpSpPr>
        <p:grpSpPr>
          <a:xfrm rot="10800000" flipH="1">
            <a:off x="3692751" y="38248"/>
            <a:ext cx="1758132" cy="1523096"/>
            <a:chOff x="4088875" y="1431100"/>
            <a:chExt cx="3293000" cy="2852775"/>
          </a:xfrm>
        </p:grpSpPr>
        <p:sp>
          <p:nvSpPr>
            <p:cNvPr id="11" name="Shape 11"/>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dirty="0"/>
            </a:p>
          </p:txBody>
        </p:sp>
        <p:sp>
          <p:nvSpPr>
            <p:cNvPr id="12" name="Shape 12"/>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dirty="0"/>
            </a:p>
          </p:txBody>
        </p:sp>
        <p:sp>
          <p:nvSpPr>
            <p:cNvPr id="13" name="Shape 13"/>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dirty="0"/>
            </a:p>
          </p:txBody>
        </p:sp>
        <p:sp>
          <p:nvSpPr>
            <p:cNvPr id="14" name="Shape 14"/>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dirty="0"/>
            </a:p>
          </p:txBody>
        </p:sp>
        <p:sp>
          <p:nvSpPr>
            <p:cNvPr id="15" name="Shape 15"/>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dirty="0"/>
            </a:p>
          </p:txBody>
        </p:sp>
        <p:sp>
          <p:nvSpPr>
            <p:cNvPr id="16" name="Shape 16"/>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dirty="0"/>
            </a:p>
          </p:txBody>
        </p:sp>
        <p:sp>
          <p:nvSpPr>
            <p:cNvPr id="17" name="Shape 17"/>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18" name="Shape 18"/>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19" name="Shape 19"/>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20" name="Shape 20"/>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21" name="Shape 21"/>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22" name="Shape 22"/>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23" name="Shape 23"/>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24" name="Shape 24"/>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25" name="Shape 25"/>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26" name="Shape 26"/>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27" name="Shape 27"/>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28" name="Shape 28"/>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29" name="Shape 29"/>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30" name="Shape 30"/>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31" name="Shape 31"/>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32" name="Shape 32"/>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33" name="Shape 33"/>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34" name="Shape 34"/>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35" name="Shape 35"/>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36" name="Shape 36"/>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37" name="Shape 37"/>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38" name="Shape 38"/>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39" name="Shape 39"/>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40" name="Shape 40"/>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41" name="Shape 41"/>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42" name="Shape 42"/>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43" name="Shape 43"/>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44" name="Shape 44"/>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45" name="Shape 45"/>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46" name="Shape 46"/>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47" name="Shape 47"/>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48" name="Shape 48"/>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49" name="Shape 49"/>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50" name="Shape 50"/>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51" name="Shape 51"/>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52" name="Shape 52"/>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dirty="0"/>
            </a:p>
          </p:txBody>
        </p:sp>
        <p:sp>
          <p:nvSpPr>
            <p:cNvPr id="53" name="Shape 53"/>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dirty="0"/>
            </a:p>
          </p:txBody>
        </p:sp>
        <p:sp>
          <p:nvSpPr>
            <p:cNvPr id="54" name="Shape 54"/>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dirty="0"/>
            </a:p>
          </p:txBody>
        </p:sp>
        <p:sp>
          <p:nvSpPr>
            <p:cNvPr id="55" name="Shape 55"/>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dirty="0"/>
            </a:p>
          </p:txBody>
        </p:sp>
        <p:sp>
          <p:nvSpPr>
            <p:cNvPr id="56" name="Shape 56"/>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dirty="0"/>
            </a:p>
          </p:txBody>
        </p:sp>
        <p:sp>
          <p:nvSpPr>
            <p:cNvPr id="57" name="Shape 57"/>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dirty="0"/>
            </a:p>
          </p:txBody>
        </p:sp>
      </p:grpSp>
      <p:sp>
        <p:nvSpPr>
          <p:cNvPr id="58" name="Shape 58"/>
          <p:cNvSpPr/>
          <p:nvPr/>
        </p:nvSpPr>
        <p:spPr>
          <a:xfrm rot="10800000" flipH="1">
            <a:off x="2809875" y="-172875"/>
            <a:ext cx="1111499" cy="962400"/>
          </a:xfrm>
          <a:prstGeom prst="hexagon">
            <a:avLst>
              <a:gd name="adj" fmla="val 28678"/>
              <a:gd name="vf" fmla="val 115470"/>
            </a:avLst>
          </a:prstGeom>
          <a:noFill/>
          <a:ln w="19050"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59" name="Shape 59"/>
          <p:cNvSpPr/>
          <p:nvPr/>
        </p:nvSpPr>
        <p:spPr>
          <a:xfrm rot="10800000" flipH="1">
            <a:off x="3602723" y="1360109"/>
            <a:ext cx="493799" cy="427499"/>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60" name="Shape 60"/>
          <p:cNvSpPr/>
          <p:nvPr/>
        </p:nvSpPr>
        <p:spPr>
          <a:xfrm rot="10800000" flipH="1">
            <a:off x="5278914" y="855278"/>
            <a:ext cx="944700" cy="818100"/>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61" name="Shape 61"/>
          <p:cNvSpPr/>
          <p:nvPr/>
        </p:nvSpPr>
        <p:spPr>
          <a:xfrm rot="10800000" flipH="1">
            <a:off x="5365798" y="352324"/>
            <a:ext cx="493799" cy="427199"/>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dirty="0"/>
          </a:p>
        </p:txBody>
      </p:sp>
      <p:grpSp>
        <p:nvGrpSpPr>
          <p:cNvPr id="62" name="Shape 62"/>
          <p:cNvGrpSpPr/>
          <p:nvPr/>
        </p:nvGrpSpPr>
        <p:grpSpPr>
          <a:xfrm>
            <a:off x="5549153" y="1029780"/>
            <a:ext cx="404640" cy="374058"/>
            <a:chOff x="5975075" y="2327500"/>
            <a:chExt cx="420100" cy="388350"/>
          </a:xfrm>
        </p:grpSpPr>
        <p:sp>
          <p:nvSpPr>
            <p:cNvPr id="63" name="Shape 63"/>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64" name="Shape 64"/>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grpSp>
      <p:sp>
        <p:nvSpPr>
          <p:cNvPr id="65" name="Shape 65"/>
          <p:cNvSpPr/>
          <p:nvPr/>
        </p:nvSpPr>
        <p:spPr>
          <a:xfrm>
            <a:off x="3253021" y="113273"/>
            <a:ext cx="225084" cy="389963"/>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grpSp>
        <p:nvGrpSpPr>
          <p:cNvPr id="66" name="Shape 66"/>
          <p:cNvGrpSpPr/>
          <p:nvPr/>
        </p:nvGrpSpPr>
        <p:grpSpPr>
          <a:xfrm>
            <a:off x="4380525" y="515192"/>
            <a:ext cx="382958" cy="607110"/>
            <a:chOff x="6718575" y="2318625"/>
            <a:chExt cx="256950" cy="407375"/>
          </a:xfrm>
        </p:grpSpPr>
        <p:sp>
          <p:nvSpPr>
            <p:cNvPr id="67" name="Shape 67"/>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68" name="Shape 68"/>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69" name="Shape 69"/>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70" name="Shape 70"/>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71" name="Shape 71"/>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72" name="Shape 72"/>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73" name="Shape 73"/>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74" name="Shape 74"/>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grpSp>
      <p:grpSp>
        <p:nvGrpSpPr>
          <p:cNvPr id="75" name="Shape 75"/>
          <p:cNvGrpSpPr/>
          <p:nvPr/>
        </p:nvGrpSpPr>
        <p:grpSpPr>
          <a:xfrm>
            <a:off x="3199463" y="902958"/>
            <a:ext cx="395017" cy="403296"/>
            <a:chOff x="3951850" y="2985350"/>
            <a:chExt cx="407950" cy="416500"/>
          </a:xfrm>
        </p:grpSpPr>
        <p:sp>
          <p:nvSpPr>
            <p:cNvPr id="76" name="Shape 76"/>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77" name="Shape 77"/>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78" name="Shape 78"/>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79" name="Shape 79"/>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grpSp>
      <p:grpSp>
        <p:nvGrpSpPr>
          <p:cNvPr id="80" name="Shape 80"/>
          <p:cNvGrpSpPr/>
          <p:nvPr/>
        </p:nvGrpSpPr>
        <p:grpSpPr>
          <a:xfrm rot="10800000" flipH="1">
            <a:off x="3920311" y="3981675"/>
            <a:ext cx="1303376" cy="1127987"/>
            <a:chOff x="238125" y="1431100"/>
            <a:chExt cx="3296350" cy="2852775"/>
          </a:xfrm>
        </p:grpSpPr>
        <p:sp>
          <p:nvSpPr>
            <p:cNvPr id="81" name="Shape 81"/>
            <p:cNvSpPr/>
            <p:nvPr/>
          </p:nvSpPr>
          <p:spPr>
            <a:xfrm>
              <a:off x="980725" y="4136025"/>
              <a:ext cx="157950" cy="147850"/>
            </a:xfrm>
            <a:custGeom>
              <a:avLst/>
              <a:gdLst/>
              <a:ahLst/>
              <a:cxnLst/>
              <a:rect l="0" t="0" r="0" b="0"/>
              <a:pathLst>
                <a:path w="6318" h="5914" extrusionOk="0">
                  <a:moveTo>
                    <a:pt x="403" y="0"/>
                  </a:moveTo>
                  <a:lnTo>
                    <a:pt x="0" y="269"/>
                  </a:lnTo>
                  <a:lnTo>
                    <a:pt x="3226" y="5914"/>
                  </a:lnTo>
                  <a:lnTo>
                    <a:pt x="6317" y="5914"/>
                  </a:lnTo>
                  <a:lnTo>
                    <a:pt x="403" y="0"/>
                  </a:lnTo>
                  <a:close/>
                </a:path>
              </a:pathLst>
            </a:custGeom>
            <a:solidFill>
              <a:srgbClr val="00E2C7"/>
            </a:solidFill>
            <a:ln>
              <a:noFill/>
            </a:ln>
          </p:spPr>
          <p:txBody>
            <a:bodyPr lIns="91425" tIns="91425" rIns="91425" bIns="91425" anchor="ctr" anchorCtr="0">
              <a:noAutofit/>
            </a:bodyPr>
            <a:lstStyle/>
            <a:p>
              <a:pPr lvl="0">
                <a:spcBef>
                  <a:spcPts val="0"/>
                </a:spcBef>
                <a:buNone/>
              </a:pPr>
              <a:endParaRPr dirty="0"/>
            </a:p>
          </p:txBody>
        </p:sp>
        <p:sp>
          <p:nvSpPr>
            <p:cNvPr id="82" name="Shape 82"/>
            <p:cNvSpPr/>
            <p:nvPr/>
          </p:nvSpPr>
          <p:spPr>
            <a:xfrm>
              <a:off x="849675" y="3907525"/>
              <a:ext cx="386425" cy="376350"/>
            </a:xfrm>
            <a:custGeom>
              <a:avLst/>
              <a:gdLst/>
              <a:ahLst/>
              <a:cxnLst/>
              <a:rect l="0" t="0" r="0" b="0"/>
              <a:pathLst>
                <a:path w="15457" h="15054" extrusionOk="0">
                  <a:moveTo>
                    <a:pt x="403" y="0"/>
                  </a:moveTo>
                  <a:lnTo>
                    <a:pt x="0" y="269"/>
                  </a:lnTo>
                  <a:lnTo>
                    <a:pt x="5242" y="9543"/>
                  </a:lnTo>
                  <a:lnTo>
                    <a:pt x="10887" y="15054"/>
                  </a:lnTo>
                  <a:lnTo>
                    <a:pt x="15457" y="15054"/>
                  </a:lnTo>
                  <a:lnTo>
                    <a:pt x="403" y="0"/>
                  </a:lnTo>
                  <a:close/>
                </a:path>
              </a:pathLst>
            </a:custGeom>
            <a:solidFill>
              <a:srgbClr val="01E0C8"/>
            </a:solidFill>
            <a:ln>
              <a:noFill/>
            </a:ln>
          </p:spPr>
          <p:txBody>
            <a:bodyPr lIns="91425" tIns="91425" rIns="91425" bIns="91425" anchor="ctr" anchorCtr="0">
              <a:noAutofit/>
            </a:bodyPr>
            <a:lstStyle/>
            <a:p>
              <a:pPr lvl="0">
                <a:spcBef>
                  <a:spcPts val="0"/>
                </a:spcBef>
                <a:buNone/>
              </a:pPr>
              <a:endParaRPr dirty="0"/>
            </a:p>
          </p:txBody>
        </p:sp>
        <p:sp>
          <p:nvSpPr>
            <p:cNvPr id="83" name="Shape 83"/>
            <p:cNvSpPr/>
            <p:nvPr/>
          </p:nvSpPr>
          <p:spPr>
            <a:xfrm>
              <a:off x="715250" y="3675675"/>
              <a:ext cx="618300" cy="608200"/>
            </a:xfrm>
            <a:custGeom>
              <a:avLst/>
              <a:gdLst/>
              <a:ahLst/>
              <a:cxnLst/>
              <a:rect l="0" t="0" r="0" b="0"/>
              <a:pathLst>
                <a:path w="24732" h="24328" extrusionOk="0">
                  <a:moveTo>
                    <a:pt x="404" y="0"/>
                  </a:moveTo>
                  <a:lnTo>
                    <a:pt x="1" y="404"/>
                  </a:lnTo>
                  <a:lnTo>
                    <a:pt x="5377" y="9543"/>
                  </a:lnTo>
                  <a:lnTo>
                    <a:pt x="20162"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dirty="0"/>
            </a:p>
          </p:txBody>
        </p:sp>
        <p:sp>
          <p:nvSpPr>
            <p:cNvPr id="84" name="Shape 84"/>
            <p:cNvSpPr/>
            <p:nvPr/>
          </p:nvSpPr>
          <p:spPr>
            <a:xfrm>
              <a:off x="584200" y="3447175"/>
              <a:ext cx="846800" cy="836700"/>
            </a:xfrm>
            <a:custGeom>
              <a:avLst/>
              <a:gdLst/>
              <a:ahLst/>
              <a:cxnLst/>
              <a:rect l="0" t="0" r="0" b="0"/>
              <a:pathLst>
                <a:path w="33872" h="33468" extrusionOk="0">
                  <a:moveTo>
                    <a:pt x="404" y="1"/>
                  </a:moveTo>
                  <a:lnTo>
                    <a:pt x="1" y="270"/>
                  </a:lnTo>
                  <a:lnTo>
                    <a:pt x="5243" y="9544"/>
                  </a:lnTo>
                  <a:lnTo>
                    <a:pt x="29167" y="33468"/>
                  </a:lnTo>
                  <a:lnTo>
                    <a:pt x="33872"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dirty="0"/>
            </a:p>
          </p:txBody>
        </p:sp>
        <p:sp>
          <p:nvSpPr>
            <p:cNvPr id="85" name="Shape 85"/>
            <p:cNvSpPr/>
            <p:nvPr/>
          </p:nvSpPr>
          <p:spPr>
            <a:xfrm>
              <a:off x="449800" y="3218700"/>
              <a:ext cx="1078650" cy="1065175"/>
            </a:xfrm>
            <a:custGeom>
              <a:avLst/>
              <a:gdLst/>
              <a:ahLst/>
              <a:cxnLst/>
              <a:rect l="0" t="0" r="0" b="0"/>
              <a:pathLst>
                <a:path w="43146" h="42607" extrusionOk="0">
                  <a:moveTo>
                    <a:pt x="404" y="0"/>
                  </a:moveTo>
                  <a:lnTo>
                    <a:pt x="1"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dirty="0"/>
            </a:p>
          </p:txBody>
        </p:sp>
        <p:sp>
          <p:nvSpPr>
            <p:cNvPr id="86" name="Shape 86"/>
            <p:cNvSpPr/>
            <p:nvPr/>
          </p:nvSpPr>
          <p:spPr>
            <a:xfrm>
              <a:off x="318750" y="2990200"/>
              <a:ext cx="1307150" cy="1293675"/>
            </a:xfrm>
            <a:custGeom>
              <a:avLst/>
              <a:gdLst/>
              <a:ahLst/>
              <a:cxnLst/>
              <a:rect l="0" t="0" r="0" b="0"/>
              <a:pathLst>
                <a:path w="52286" h="51747" extrusionOk="0">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dirty="0"/>
            </a:p>
          </p:txBody>
        </p:sp>
        <p:sp>
          <p:nvSpPr>
            <p:cNvPr id="87" name="Shape 87"/>
            <p:cNvSpPr/>
            <p:nvPr/>
          </p:nvSpPr>
          <p:spPr>
            <a:xfrm>
              <a:off x="1286500" y="3964650"/>
              <a:ext cx="436850" cy="319225"/>
            </a:xfrm>
            <a:custGeom>
              <a:avLst/>
              <a:gdLst/>
              <a:ahLst/>
              <a:cxnLst/>
              <a:rect l="0" t="0" r="0" b="0"/>
              <a:pathLst>
                <a:path w="17474" h="12769" extrusionOk="0">
                  <a:moveTo>
                    <a:pt x="0" y="0"/>
                  </a:moveTo>
                  <a:lnTo>
                    <a:pt x="12769" y="12769"/>
                  </a:lnTo>
                  <a:lnTo>
                    <a:pt x="17473" y="12769"/>
                  </a:lnTo>
                  <a:lnTo>
                    <a:pt x="4704"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88" name="Shape 88"/>
            <p:cNvSpPr/>
            <p:nvPr/>
          </p:nvSpPr>
          <p:spPr>
            <a:xfrm>
              <a:off x="238125" y="2822200"/>
              <a:ext cx="924075" cy="1008075"/>
            </a:xfrm>
            <a:custGeom>
              <a:avLst/>
              <a:gdLst/>
              <a:ahLst/>
              <a:cxnLst/>
              <a:rect l="0" t="0" r="0" b="0"/>
              <a:pathLst>
                <a:path w="36963" h="40323" extrusionOk="0">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89" name="Shape 89"/>
            <p:cNvSpPr/>
            <p:nvPr/>
          </p:nvSpPr>
          <p:spPr>
            <a:xfrm>
              <a:off x="138392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90" name="Shape 90"/>
            <p:cNvSpPr/>
            <p:nvPr/>
          </p:nvSpPr>
          <p:spPr>
            <a:xfrm>
              <a:off x="251550" y="2761700"/>
              <a:ext cx="779600" cy="840075"/>
            </a:xfrm>
            <a:custGeom>
              <a:avLst/>
              <a:gdLst/>
              <a:ahLst/>
              <a:cxnLst/>
              <a:rect l="0" t="0" r="0" b="0"/>
              <a:pathLst>
                <a:path w="31184" h="33603" extrusionOk="0">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91" name="Shape 91"/>
            <p:cNvSpPr/>
            <p:nvPr/>
          </p:nvSpPr>
          <p:spPr>
            <a:xfrm>
              <a:off x="288525" y="2697875"/>
              <a:ext cx="608200" cy="675400"/>
            </a:xfrm>
            <a:custGeom>
              <a:avLst/>
              <a:gdLst/>
              <a:ahLst/>
              <a:cxnLst/>
              <a:rect l="0" t="0" r="0" b="0"/>
              <a:pathLst>
                <a:path w="24328" h="27016" extrusionOk="0">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92" name="Shape 92"/>
            <p:cNvSpPr/>
            <p:nvPr/>
          </p:nvSpPr>
          <p:spPr>
            <a:xfrm>
              <a:off x="1481375" y="396465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93" name="Shape 93"/>
            <p:cNvSpPr/>
            <p:nvPr/>
          </p:nvSpPr>
          <p:spPr>
            <a:xfrm>
              <a:off x="1578825" y="3964650"/>
              <a:ext cx="433500" cy="319225"/>
            </a:xfrm>
            <a:custGeom>
              <a:avLst/>
              <a:gdLst/>
              <a:ahLst/>
              <a:cxnLst/>
              <a:rect l="0" t="0" r="0" b="0"/>
              <a:pathLst>
                <a:path w="17340" h="12769" extrusionOk="0">
                  <a:moveTo>
                    <a:pt x="1" y="0"/>
                  </a:moveTo>
                  <a:lnTo>
                    <a:pt x="12769" y="12769"/>
                  </a:lnTo>
                  <a:lnTo>
                    <a:pt x="17339" y="12769"/>
                  </a:lnTo>
                  <a:lnTo>
                    <a:pt x="4570" y="0"/>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94" name="Shape 94"/>
            <p:cNvSpPr/>
            <p:nvPr/>
          </p:nvSpPr>
          <p:spPr>
            <a:xfrm>
              <a:off x="322125" y="2637375"/>
              <a:ext cx="443550" cy="504050"/>
            </a:xfrm>
            <a:custGeom>
              <a:avLst/>
              <a:gdLst/>
              <a:ahLst/>
              <a:cxnLst/>
              <a:rect l="0" t="0" r="0" b="0"/>
              <a:pathLst>
                <a:path w="17742" h="20162" extrusionOk="0">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95" name="Shape 95"/>
            <p:cNvSpPr/>
            <p:nvPr/>
          </p:nvSpPr>
          <p:spPr>
            <a:xfrm>
              <a:off x="359075" y="2576900"/>
              <a:ext cx="275575" cy="336050"/>
            </a:xfrm>
            <a:custGeom>
              <a:avLst/>
              <a:gdLst/>
              <a:ahLst/>
              <a:cxnLst/>
              <a:rect l="0" t="0" r="0" b="0"/>
              <a:pathLst>
                <a:path w="11023" h="13442" extrusionOk="0">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96" name="Shape 96"/>
            <p:cNvSpPr/>
            <p:nvPr/>
          </p:nvSpPr>
          <p:spPr>
            <a:xfrm>
              <a:off x="1676275" y="396465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97" name="Shape 97"/>
            <p:cNvSpPr/>
            <p:nvPr/>
          </p:nvSpPr>
          <p:spPr>
            <a:xfrm>
              <a:off x="392675" y="2513050"/>
              <a:ext cx="275575" cy="309175"/>
            </a:xfrm>
            <a:custGeom>
              <a:avLst/>
              <a:gdLst/>
              <a:ahLst/>
              <a:cxnLst/>
              <a:rect l="0" t="0" r="0" b="0"/>
              <a:pathLst>
                <a:path w="11023" h="12367" extrusionOk="0">
                  <a:moveTo>
                    <a:pt x="1748" y="1"/>
                  </a:moveTo>
                  <a:lnTo>
                    <a:pt x="1" y="2958"/>
                  </a:lnTo>
                  <a:lnTo>
                    <a:pt x="9409" y="12366"/>
                  </a:lnTo>
                  <a:lnTo>
                    <a:pt x="11022" y="9409"/>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98" name="Shape 98"/>
            <p:cNvSpPr/>
            <p:nvPr/>
          </p:nvSpPr>
          <p:spPr>
            <a:xfrm>
              <a:off x="1773725" y="3964650"/>
              <a:ext cx="433475" cy="319225"/>
            </a:xfrm>
            <a:custGeom>
              <a:avLst/>
              <a:gdLst/>
              <a:ahLst/>
              <a:cxnLst/>
              <a:rect l="0" t="0" r="0" b="0"/>
              <a:pathLst>
                <a:path w="17339" h="12769" extrusionOk="0">
                  <a:moveTo>
                    <a:pt x="0" y="0"/>
                  </a:moveTo>
                  <a:lnTo>
                    <a:pt x="12634" y="12769"/>
                  </a:lnTo>
                  <a:lnTo>
                    <a:pt x="17339" y="12769"/>
                  </a:lnTo>
                  <a:lnTo>
                    <a:pt x="4570" y="0"/>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99" name="Shape 99"/>
            <p:cNvSpPr/>
            <p:nvPr/>
          </p:nvSpPr>
          <p:spPr>
            <a:xfrm>
              <a:off x="429650" y="24525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100" name="Shape 100"/>
            <p:cNvSpPr/>
            <p:nvPr/>
          </p:nvSpPr>
          <p:spPr>
            <a:xfrm>
              <a:off x="1871150" y="3964650"/>
              <a:ext cx="433500" cy="319225"/>
            </a:xfrm>
            <a:custGeom>
              <a:avLst/>
              <a:gdLst/>
              <a:ahLst/>
              <a:cxnLst/>
              <a:rect l="0" t="0" r="0" b="0"/>
              <a:pathLst>
                <a:path w="17340" h="12769" extrusionOk="0">
                  <a:moveTo>
                    <a:pt x="1" y="0"/>
                  </a:moveTo>
                  <a:lnTo>
                    <a:pt x="12635" y="12769"/>
                  </a:lnTo>
                  <a:lnTo>
                    <a:pt x="17340" y="12769"/>
                  </a:lnTo>
                  <a:lnTo>
                    <a:pt x="4571" y="0"/>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101" name="Shape 101"/>
            <p:cNvSpPr/>
            <p:nvPr/>
          </p:nvSpPr>
          <p:spPr>
            <a:xfrm>
              <a:off x="1965250" y="3964650"/>
              <a:ext cx="436850" cy="319225"/>
            </a:xfrm>
            <a:custGeom>
              <a:avLst/>
              <a:gdLst/>
              <a:ahLst/>
              <a:cxnLst/>
              <a:rect l="0" t="0" r="0" b="0"/>
              <a:pathLst>
                <a:path w="17474" h="12769" extrusionOk="0">
                  <a:moveTo>
                    <a:pt x="0" y="0"/>
                  </a:moveTo>
                  <a:lnTo>
                    <a:pt x="12769" y="12769"/>
                  </a:lnTo>
                  <a:lnTo>
                    <a:pt x="17473" y="12769"/>
                  </a:lnTo>
                  <a:lnTo>
                    <a:pt x="4705"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102" name="Shape 102"/>
            <p:cNvSpPr/>
            <p:nvPr/>
          </p:nvSpPr>
          <p:spPr>
            <a:xfrm>
              <a:off x="466600" y="23921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103" name="Shape 103"/>
            <p:cNvSpPr/>
            <p:nvPr/>
          </p:nvSpPr>
          <p:spPr>
            <a:xfrm>
              <a:off x="206270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104" name="Shape 104"/>
            <p:cNvSpPr/>
            <p:nvPr/>
          </p:nvSpPr>
          <p:spPr>
            <a:xfrm>
              <a:off x="500200" y="2328250"/>
              <a:ext cx="275575" cy="309150"/>
            </a:xfrm>
            <a:custGeom>
              <a:avLst/>
              <a:gdLst/>
              <a:ahLst/>
              <a:cxnLst/>
              <a:rect l="0" t="0" r="0" b="0"/>
              <a:pathLst>
                <a:path w="11023" h="12366" extrusionOk="0">
                  <a:moveTo>
                    <a:pt x="1748" y="1"/>
                  </a:moveTo>
                  <a:lnTo>
                    <a:pt x="1" y="2957"/>
                  </a:lnTo>
                  <a:lnTo>
                    <a:pt x="9275" y="12366"/>
                  </a:lnTo>
                  <a:lnTo>
                    <a:pt x="11022" y="9409"/>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105" name="Shape 105"/>
            <p:cNvSpPr/>
            <p:nvPr/>
          </p:nvSpPr>
          <p:spPr>
            <a:xfrm>
              <a:off x="537175" y="2267775"/>
              <a:ext cx="275550" cy="305800"/>
            </a:xfrm>
            <a:custGeom>
              <a:avLst/>
              <a:gdLst/>
              <a:ahLst/>
              <a:cxnLst/>
              <a:rect l="0" t="0" r="0" b="0"/>
              <a:pathLst>
                <a:path w="11022" h="12232" extrusionOk="0">
                  <a:moveTo>
                    <a:pt x="1613" y="0"/>
                  </a:moveTo>
                  <a:lnTo>
                    <a:pt x="0" y="2957"/>
                  </a:lnTo>
                  <a:lnTo>
                    <a:pt x="9274" y="12231"/>
                  </a:lnTo>
                  <a:lnTo>
                    <a:pt x="11022" y="9274"/>
                  </a:lnTo>
                  <a:lnTo>
                    <a:pt x="1613"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106" name="Shape 106"/>
            <p:cNvSpPr/>
            <p:nvPr/>
          </p:nvSpPr>
          <p:spPr>
            <a:xfrm>
              <a:off x="216015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107" name="Shape 107"/>
            <p:cNvSpPr/>
            <p:nvPr/>
          </p:nvSpPr>
          <p:spPr>
            <a:xfrm>
              <a:off x="570775" y="2207275"/>
              <a:ext cx="275550" cy="305800"/>
            </a:xfrm>
            <a:custGeom>
              <a:avLst/>
              <a:gdLst/>
              <a:ahLst/>
              <a:cxnLst/>
              <a:rect l="0" t="0" r="0" b="0"/>
              <a:pathLst>
                <a:path w="11022" h="12232" extrusionOk="0">
                  <a:moveTo>
                    <a:pt x="1748" y="1"/>
                  </a:moveTo>
                  <a:lnTo>
                    <a:pt x="0" y="2958"/>
                  </a:lnTo>
                  <a:lnTo>
                    <a:pt x="9409" y="12232"/>
                  </a:lnTo>
                  <a:lnTo>
                    <a:pt x="11022" y="9275"/>
                  </a:lnTo>
                  <a:lnTo>
                    <a:pt x="1748" y="1"/>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108" name="Shape 108"/>
            <p:cNvSpPr/>
            <p:nvPr/>
          </p:nvSpPr>
          <p:spPr>
            <a:xfrm>
              <a:off x="225757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109" name="Shape 109"/>
            <p:cNvSpPr/>
            <p:nvPr/>
          </p:nvSpPr>
          <p:spPr>
            <a:xfrm>
              <a:off x="2355025" y="3964650"/>
              <a:ext cx="383100" cy="319225"/>
            </a:xfrm>
            <a:custGeom>
              <a:avLst/>
              <a:gdLst/>
              <a:ahLst/>
              <a:cxnLst/>
              <a:rect l="0" t="0" r="0" b="0"/>
              <a:pathLst>
                <a:path w="15324" h="12769" extrusionOk="0">
                  <a:moveTo>
                    <a:pt x="1" y="0"/>
                  </a:moveTo>
                  <a:lnTo>
                    <a:pt x="12769" y="12769"/>
                  </a:lnTo>
                  <a:lnTo>
                    <a:pt x="14248" y="12769"/>
                  </a:lnTo>
                  <a:lnTo>
                    <a:pt x="15323" y="10753"/>
                  </a:lnTo>
                  <a:lnTo>
                    <a:pt x="4570" y="0"/>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110" name="Shape 110"/>
            <p:cNvSpPr/>
            <p:nvPr/>
          </p:nvSpPr>
          <p:spPr>
            <a:xfrm>
              <a:off x="607725" y="2146800"/>
              <a:ext cx="275575" cy="305800"/>
            </a:xfrm>
            <a:custGeom>
              <a:avLst/>
              <a:gdLst/>
              <a:ahLst/>
              <a:cxnLst/>
              <a:rect l="0" t="0" r="0" b="0"/>
              <a:pathLst>
                <a:path w="11023" h="12232" extrusionOk="0">
                  <a:moveTo>
                    <a:pt x="1614" y="1"/>
                  </a:moveTo>
                  <a:lnTo>
                    <a:pt x="1" y="2823"/>
                  </a:lnTo>
                  <a:lnTo>
                    <a:pt x="9275" y="12232"/>
                  </a:lnTo>
                  <a:lnTo>
                    <a:pt x="11022" y="9275"/>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111" name="Shape 111"/>
            <p:cNvSpPr/>
            <p:nvPr/>
          </p:nvSpPr>
          <p:spPr>
            <a:xfrm>
              <a:off x="2452475" y="3941125"/>
              <a:ext cx="322600" cy="305800"/>
            </a:xfrm>
            <a:custGeom>
              <a:avLst/>
              <a:gdLst/>
              <a:ahLst/>
              <a:cxnLst/>
              <a:rect l="0" t="0" r="0" b="0"/>
              <a:pathLst>
                <a:path w="12904" h="12232" extrusionOk="0">
                  <a:moveTo>
                    <a:pt x="3495" y="1"/>
                  </a:moveTo>
                  <a:lnTo>
                    <a:pt x="2957" y="941"/>
                  </a:lnTo>
                  <a:lnTo>
                    <a:pt x="0" y="941"/>
                  </a:lnTo>
                  <a:lnTo>
                    <a:pt x="11156" y="12232"/>
                  </a:lnTo>
                  <a:lnTo>
                    <a:pt x="12904" y="9275"/>
                  </a:lnTo>
                  <a:lnTo>
                    <a:pt x="3495"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112" name="Shape 112"/>
            <p:cNvSpPr/>
            <p:nvPr/>
          </p:nvSpPr>
          <p:spPr>
            <a:xfrm>
              <a:off x="641325" y="2082950"/>
              <a:ext cx="275575" cy="305800"/>
            </a:xfrm>
            <a:custGeom>
              <a:avLst/>
              <a:gdLst/>
              <a:ahLst/>
              <a:cxnLst/>
              <a:rect l="0" t="0" r="0" b="0"/>
              <a:pathLst>
                <a:path w="11023" h="12232" extrusionOk="0">
                  <a:moveTo>
                    <a:pt x="1748" y="1"/>
                  </a:moveTo>
                  <a:lnTo>
                    <a:pt x="1" y="2958"/>
                  </a:lnTo>
                  <a:lnTo>
                    <a:pt x="9409" y="12232"/>
                  </a:lnTo>
                  <a:lnTo>
                    <a:pt x="11022" y="9409"/>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113" name="Shape 113"/>
            <p:cNvSpPr/>
            <p:nvPr/>
          </p:nvSpPr>
          <p:spPr>
            <a:xfrm>
              <a:off x="678300" y="20224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114" name="Shape 114"/>
            <p:cNvSpPr/>
            <p:nvPr/>
          </p:nvSpPr>
          <p:spPr>
            <a:xfrm>
              <a:off x="2533125" y="3877275"/>
              <a:ext cx="275550" cy="309175"/>
            </a:xfrm>
            <a:custGeom>
              <a:avLst/>
              <a:gdLst/>
              <a:ahLst/>
              <a:cxnLst/>
              <a:rect l="0" t="0" r="0" b="0"/>
              <a:pathLst>
                <a:path w="11022" h="12367" extrusionOk="0">
                  <a:moveTo>
                    <a:pt x="1748" y="1"/>
                  </a:moveTo>
                  <a:lnTo>
                    <a:pt x="0" y="2958"/>
                  </a:lnTo>
                  <a:lnTo>
                    <a:pt x="9409" y="12366"/>
                  </a:lnTo>
                  <a:lnTo>
                    <a:pt x="11022" y="9409"/>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115" name="Shape 115"/>
            <p:cNvSpPr/>
            <p:nvPr/>
          </p:nvSpPr>
          <p:spPr>
            <a:xfrm>
              <a:off x="2570075" y="3816800"/>
              <a:ext cx="275575" cy="305800"/>
            </a:xfrm>
            <a:custGeom>
              <a:avLst/>
              <a:gdLst/>
              <a:ahLst/>
              <a:cxnLst/>
              <a:rect l="0" t="0" r="0" b="0"/>
              <a:pathLst>
                <a:path w="11023" h="12232" extrusionOk="0">
                  <a:moveTo>
                    <a:pt x="1614" y="1"/>
                  </a:moveTo>
                  <a:lnTo>
                    <a:pt x="1" y="2957"/>
                  </a:lnTo>
                  <a:lnTo>
                    <a:pt x="9275" y="12232"/>
                  </a:lnTo>
                  <a:lnTo>
                    <a:pt x="11022" y="9275"/>
                  </a:lnTo>
                  <a:lnTo>
                    <a:pt x="1614" y="1"/>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116" name="Shape 116"/>
            <p:cNvSpPr/>
            <p:nvPr/>
          </p:nvSpPr>
          <p:spPr>
            <a:xfrm>
              <a:off x="711900" y="1962000"/>
              <a:ext cx="275550" cy="305800"/>
            </a:xfrm>
            <a:custGeom>
              <a:avLst/>
              <a:gdLst/>
              <a:ahLst/>
              <a:cxnLst/>
              <a:rect l="0" t="0" r="0" b="0"/>
              <a:pathLst>
                <a:path w="11022" h="12232" extrusionOk="0">
                  <a:moveTo>
                    <a:pt x="1748" y="0"/>
                  </a:moveTo>
                  <a:lnTo>
                    <a:pt x="0" y="2957"/>
                  </a:lnTo>
                  <a:lnTo>
                    <a:pt x="9409" y="12231"/>
                  </a:lnTo>
                  <a:lnTo>
                    <a:pt x="11022" y="9274"/>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117" name="Shape 117"/>
            <p:cNvSpPr/>
            <p:nvPr/>
          </p:nvSpPr>
          <p:spPr>
            <a:xfrm>
              <a:off x="2603675" y="37563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118" name="Shape 118"/>
            <p:cNvSpPr/>
            <p:nvPr/>
          </p:nvSpPr>
          <p:spPr>
            <a:xfrm>
              <a:off x="748850" y="1898150"/>
              <a:ext cx="275575" cy="309150"/>
            </a:xfrm>
            <a:custGeom>
              <a:avLst/>
              <a:gdLst/>
              <a:ahLst/>
              <a:cxnLst/>
              <a:rect l="0" t="0" r="0" b="0"/>
              <a:pathLst>
                <a:path w="11023" h="12366" extrusionOk="0">
                  <a:moveTo>
                    <a:pt x="1748" y="0"/>
                  </a:moveTo>
                  <a:lnTo>
                    <a:pt x="1" y="2957"/>
                  </a:lnTo>
                  <a:lnTo>
                    <a:pt x="9275" y="12366"/>
                  </a:lnTo>
                  <a:lnTo>
                    <a:pt x="11022" y="9409"/>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119" name="Shape 119"/>
            <p:cNvSpPr/>
            <p:nvPr/>
          </p:nvSpPr>
          <p:spPr>
            <a:xfrm>
              <a:off x="2640650" y="36924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120" name="Shape 120"/>
            <p:cNvSpPr/>
            <p:nvPr/>
          </p:nvSpPr>
          <p:spPr>
            <a:xfrm>
              <a:off x="785825" y="1837675"/>
              <a:ext cx="275550" cy="305800"/>
            </a:xfrm>
            <a:custGeom>
              <a:avLst/>
              <a:gdLst/>
              <a:ahLst/>
              <a:cxnLst/>
              <a:rect l="0" t="0" r="0" b="0"/>
              <a:pathLst>
                <a:path w="11022" h="12232" extrusionOk="0">
                  <a:moveTo>
                    <a:pt x="1613" y="0"/>
                  </a:moveTo>
                  <a:lnTo>
                    <a:pt x="0" y="2957"/>
                  </a:lnTo>
                  <a:lnTo>
                    <a:pt x="9275" y="12231"/>
                  </a:lnTo>
                  <a:lnTo>
                    <a:pt x="11022" y="9274"/>
                  </a:lnTo>
                  <a:lnTo>
                    <a:pt x="1613"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121" name="Shape 121"/>
            <p:cNvSpPr/>
            <p:nvPr/>
          </p:nvSpPr>
          <p:spPr>
            <a:xfrm>
              <a:off x="2677600" y="3632000"/>
              <a:ext cx="275575" cy="305800"/>
            </a:xfrm>
            <a:custGeom>
              <a:avLst/>
              <a:gdLst/>
              <a:ahLst/>
              <a:cxnLst/>
              <a:rect l="0" t="0" r="0" b="0"/>
              <a:pathLst>
                <a:path w="11023" h="12232" extrusionOk="0">
                  <a:moveTo>
                    <a:pt x="1614" y="0"/>
                  </a:moveTo>
                  <a:lnTo>
                    <a:pt x="1" y="2957"/>
                  </a:lnTo>
                  <a:lnTo>
                    <a:pt x="9275" y="12231"/>
                  </a:lnTo>
                  <a:lnTo>
                    <a:pt x="11022" y="9274"/>
                  </a:lnTo>
                  <a:lnTo>
                    <a:pt x="1614" y="0"/>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122" name="Shape 122"/>
            <p:cNvSpPr/>
            <p:nvPr/>
          </p:nvSpPr>
          <p:spPr>
            <a:xfrm>
              <a:off x="819425" y="1777175"/>
              <a:ext cx="275550" cy="305800"/>
            </a:xfrm>
            <a:custGeom>
              <a:avLst/>
              <a:gdLst/>
              <a:ahLst/>
              <a:cxnLst/>
              <a:rect l="0" t="0" r="0" b="0"/>
              <a:pathLst>
                <a:path w="11022" h="12232" extrusionOk="0">
                  <a:moveTo>
                    <a:pt x="1748" y="1"/>
                  </a:moveTo>
                  <a:lnTo>
                    <a:pt x="0" y="2958"/>
                  </a:lnTo>
                  <a:lnTo>
                    <a:pt x="9275" y="12232"/>
                  </a:lnTo>
                  <a:lnTo>
                    <a:pt x="11022" y="9275"/>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123" name="Shape 123"/>
            <p:cNvSpPr/>
            <p:nvPr/>
          </p:nvSpPr>
          <p:spPr>
            <a:xfrm>
              <a:off x="2711200" y="35715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124" name="Shape 124"/>
            <p:cNvSpPr/>
            <p:nvPr/>
          </p:nvSpPr>
          <p:spPr>
            <a:xfrm>
              <a:off x="856375" y="1713350"/>
              <a:ext cx="275575" cy="309150"/>
            </a:xfrm>
            <a:custGeom>
              <a:avLst/>
              <a:gdLst/>
              <a:ahLst/>
              <a:cxnLst/>
              <a:rect l="0" t="0" r="0" b="0"/>
              <a:pathLst>
                <a:path w="11023" h="12366" extrusionOk="0">
                  <a:moveTo>
                    <a:pt x="1614" y="0"/>
                  </a:moveTo>
                  <a:lnTo>
                    <a:pt x="1" y="2957"/>
                  </a:lnTo>
                  <a:lnTo>
                    <a:pt x="9275" y="12366"/>
                  </a:lnTo>
                  <a:lnTo>
                    <a:pt x="11022" y="9409"/>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125" name="Shape 125"/>
            <p:cNvSpPr/>
            <p:nvPr/>
          </p:nvSpPr>
          <p:spPr>
            <a:xfrm>
              <a:off x="890000" y="1652850"/>
              <a:ext cx="275550" cy="305800"/>
            </a:xfrm>
            <a:custGeom>
              <a:avLst/>
              <a:gdLst/>
              <a:ahLst/>
              <a:cxnLst/>
              <a:rect l="0" t="0" r="0" b="0"/>
              <a:pathLst>
                <a:path w="11022" h="12232" extrusionOk="0">
                  <a:moveTo>
                    <a:pt x="1747" y="1"/>
                  </a:moveTo>
                  <a:lnTo>
                    <a:pt x="0" y="2958"/>
                  </a:lnTo>
                  <a:lnTo>
                    <a:pt x="9409" y="12232"/>
                  </a:lnTo>
                  <a:lnTo>
                    <a:pt x="11021" y="9275"/>
                  </a:lnTo>
                  <a:lnTo>
                    <a:pt x="1747"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126" name="Shape 126"/>
            <p:cNvSpPr/>
            <p:nvPr/>
          </p:nvSpPr>
          <p:spPr>
            <a:xfrm>
              <a:off x="2748175" y="3511025"/>
              <a:ext cx="275550" cy="305800"/>
            </a:xfrm>
            <a:custGeom>
              <a:avLst/>
              <a:gdLst/>
              <a:ahLst/>
              <a:cxnLst/>
              <a:rect l="0" t="0" r="0" b="0"/>
              <a:pathLst>
                <a:path w="11022" h="12232" extrusionOk="0">
                  <a:moveTo>
                    <a:pt x="1613" y="1"/>
                  </a:moveTo>
                  <a:lnTo>
                    <a:pt x="0" y="2823"/>
                  </a:lnTo>
                  <a:lnTo>
                    <a:pt x="9274" y="12232"/>
                  </a:lnTo>
                  <a:lnTo>
                    <a:pt x="11022" y="9275"/>
                  </a:lnTo>
                  <a:lnTo>
                    <a:pt x="1613"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127" name="Shape 127"/>
            <p:cNvSpPr/>
            <p:nvPr/>
          </p:nvSpPr>
          <p:spPr>
            <a:xfrm>
              <a:off x="2781775" y="3447175"/>
              <a:ext cx="275550" cy="305800"/>
            </a:xfrm>
            <a:custGeom>
              <a:avLst/>
              <a:gdLst/>
              <a:ahLst/>
              <a:cxnLst/>
              <a:rect l="0" t="0" r="0" b="0"/>
              <a:pathLst>
                <a:path w="11022" h="12232" extrusionOk="0">
                  <a:moveTo>
                    <a:pt x="1748" y="1"/>
                  </a:moveTo>
                  <a:lnTo>
                    <a:pt x="0" y="2958"/>
                  </a:lnTo>
                  <a:lnTo>
                    <a:pt x="9409" y="12232"/>
                  </a:lnTo>
                  <a:lnTo>
                    <a:pt x="11022" y="9409"/>
                  </a:lnTo>
                  <a:lnTo>
                    <a:pt x="1748"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128" name="Shape 128"/>
            <p:cNvSpPr/>
            <p:nvPr/>
          </p:nvSpPr>
          <p:spPr>
            <a:xfrm>
              <a:off x="926950" y="1592375"/>
              <a:ext cx="275550" cy="305800"/>
            </a:xfrm>
            <a:custGeom>
              <a:avLst/>
              <a:gdLst/>
              <a:ahLst/>
              <a:cxnLst/>
              <a:rect l="0" t="0" r="0" b="0"/>
              <a:pathLst>
                <a:path w="11022" h="12232" extrusionOk="0">
                  <a:moveTo>
                    <a:pt x="1613" y="1"/>
                  </a:moveTo>
                  <a:lnTo>
                    <a:pt x="1" y="2957"/>
                  </a:lnTo>
                  <a:lnTo>
                    <a:pt x="9275" y="12231"/>
                  </a:lnTo>
                  <a:lnTo>
                    <a:pt x="11022" y="9275"/>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129" name="Shape 129"/>
            <p:cNvSpPr/>
            <p:nvPr/>
          </p:nvSpPr>
          <p:spPr>
            <a:xfrm>
              <a:off x="960550" y="1531900"/>
              <a:ext cx="275550" cy="305800"/>
            </a:xfrm>
            <a:custGeom>
              <a:avLst/>
              <a:gdLst/>
              <a:ahLst/>
              <a:cxnLst/>
              <a:rect l="0" t="0" r="0" b="0"/>
              <a:pathLst>
                <a:path w="11022" h="12232" extrusionOk="0">
                  <a:moveTo>
                    <a:pt x="1748" y="0"/>
                  </a:moveTo>
                  <a:lnTo>
                    <a:pt x="1" y="2823"/>
                  </a:lnTo>
                  <a:lnTo>
                    <a:pt x="9409" y="12231"/>
                  </a:lnTo>
                  <a:lnTo>
                    <a:pt x="11022" y="9274"/>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130" name="Shape 130"/>
            <p:cNvSpPr/>
            <p:nvPr/>
          </p:nvSpPr>
          <p:spPr>
            <a:xfrm>
              <a:off x="2818725" y="3386700"/>
              <a:ext cx="275575" cy="305800"/>
            </a:xfrm>
            <a:custGeom>
              <a:avLst/>
              <a:gdLst/>
              <a:ahLst/>
              <a:cxnLst/>
              <a:rect l="0" t="0" r="0" b="0"/>
              <a:pathLst>
                <a:path w="11023" h="12232" extrusionOk="0">
                  <a:moveTo>
                    <a:pt x="1614" y="1"/>
                  </a:moveTo>
                  <a:lnTo>
                    <a:pt x="1" y="2957"/>
                  </a:lnTo>
                  <a:lnTo>
                    <a:pt x="9275" y="12231"/>
                  </a:lnTo>
                  <a:lnTo>
                    <a:pt x="11022" y="9275"/>
                  </a:lnTo>
                  <a:lnTo>
                    <a:pt x="1614" y="1"/>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131" name="Shape 131"/>
            <p:cNvSpPr/>
            <p:nvPr/>
          </p:nvSpPr>
          <p:spPr>
            <a:xfrm>
              <a:off x="997525" y="1468050"/>
              <a:ext cx="322600" cy="305800"/>
            </a:xfrm>
            <a:custGeom>
              <a:avLst/>
              <a:gdLst/>
              <a:ahLst/>
              <a:cxnLst/>
              <a:rect l="0" t="0" r="0" b="0"/>
              <a:pathLst>
                <a:path w="12904" h="12232" extrusionOk="0">
                  <a:moveTo>
                    <a:pt x="1747" y="0"/>
                  </a:moveTo>
                  <a:lnTo>
                    <a:pt x="0" y="2957"/>
                  </a:lnTo>
                  <a:lnTo>
                    <a:pt x="9274" y="12231"/>
                  </a:lnTo>
                  <a:lnTo>
                    <a:pt x="9946" y="11291"/>
                  </a:lnTo>
                  <a:lnTo>
                    <a:pt x="12903" y="11291"/>
                  </a:lnTo>
                  <a:lnTo>
                    <a:pt x="1747"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132" name="Shape 132"/>
            <p:cNvSpPr/>
            <p:nvPr/>
          </p:nvSpPr>
          <p:spPr>
            <a:xfrm>
              <a:off x="2852325" y="33262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133" name="Shape 133"/>
            <p:cNvSpPr/>
            <p:nvPr/>
          </p:nvSpPr>
          <p:spPr>
            <a:xfrm>
              <a:off x="1034475" y="1431100"/>
              <a:ext cx="383075" cy="319225"/>
            </a:xfrm>
            <a:custGeom>
              <a:avLst/>
              <a:gdLst/>
              <a:ahLst/>
              <a:cxnLst/>
              <a:rect l="0" t="0" r="0" b="0"/>
              <a:pathLst>
                <a:path w="15323" h="12769" extrusionOk="0">
                  <a:moveTo>
                    <a:pt x="1076" y="0"/>
                  </a:moveTo>
                  <a:lnTo>
                    <a:pt x="1" y="2016"/>
                  </a:lnTo>
                  <a:lnTo>
                    <a:pt x="10619" y="12769"/>
                  </a:lnTo>
                  <a:lnTo>
                    <a:pt x="15323" y="12769"/>
                  </a:lnTo>
                  <a:lnTo>
                    <a:pt x="2554"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134" name="Shape 134"/>
            <p:cNvSpPr/>
            <p:nvPr/>
          </p:nvSpPr>
          <p:spPr>
            <a:xfrm>
              <a:off x="2889300" y="32623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135" name="Shape 135"/>
            <p:cNvSpPr/>
            <p:nvPr/>
          </p:nvSpPr>
          <p:spPr>
            <a:xfrm>
              <a:off x="10781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136" name="Shape 136"/>
            <p:cNvSpPr/>
            <p:nvPr/>
          </p:nvSpPr>
          <p:spPr>
            <a:xfrm>
              <a:off x="2926250" y="32019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137" name="Shape 137"/>
            <p:cNvSpPr/>
            <p:nvPr/>
          </p:nvSpPr>
          <p:spPr>
            <a:xfrm>
              <a:off x="1175600" y="1431100"/>
              <a:ext cx="436850" cy="319225"/>
            </a:xfrm>
            <a:custGeom>
              <a:avLst/>
              <a:gdLst/>
              <a:ahLst/>
              <a:cxnLst/>
              <a:rect l="0" t="0" r="0" b="0"/>
              <a:pathLst>
                <a:path w="17474" h="12769" extrusionOk="0">
                  <a:moveTo>
                    <a:pt x="1" y="0"/>
                  </a:moveTo>
                  <a:lnTo>
                    <a:pt x="12769" y="12769"/>
                  </a:lnTo>
                  <a:lnTo>
                    <a:pt x="17474" y="12769"/>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138" name="Shape 138"/>
            <p:cNvSpPr/>
            <p:nvPr/>
          </p:nvSpPr>
          <p:spPr>
            <a:xfrm>
              <a:off x="2959850" y="31414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139" name="Shape 139"/>
            <p:cNvSpPr/>
            <p:nvPr/>
          </p:nvSpPr>
          <p:spPr>
            <a:xfrm>
              <a:off x="2996825" y="3077575"/>
              <a:ext cx="275550" cy="309150"/>
            </a:xfrm>
            <a:custGeom>
              <a:avLst/>
              <a:gdLst/>
              <a:ahLst/>
              <a:cxnLst/>
              <a:rect l="0" t="0" r="0" b="0"/>
              <a:pathLst>
                <a:path w="11022" h="12366" extrusionOk="0">
                  <a:moveTo>
                    <a:pt x="1613" y="0"/>
                  </a:moveTo>
                  <a:lnTo>
                    <a:pt x="0" y="2957"/>
                  </a:lnTo>
                  <a:lnTo>
                    <a:pt x="9275" y="12366"/>
                  </a:lnTo>
                  <a:lnTo>
                    <a:pt x="11022" y="9409"/>
                  </a:lnTo>
                  <a:lnTo>
                    <a:pt x="1613"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140" name="Shape 140"/>
            <p:cNvSpPr/>
            <p:nvPr/>
          </p:nvSpPr>
          <p:spPr>
            <a:xfrm>
              <a:off x="1273050" y="1431100"/>
              <a:ext cx="433500" cy="319225"/>
            </a:xfrm>
            <a:custGeom>
              <a:avLst/>
              <a:gdLst/>
              <a:ahLst/>
              <a:cxnLst/>
              <a:rect l="0" t="0" r="0" b="0"/>
              <a:pathLst>
                <a:path w="17340" h="12769" extrusionOk="0">
                  <a:moveTo>
                    <a:pt x="0" y="0"/>
                  </a:moveTo>
                  <a:lnTo>
                    <a:pt x="12769" y="12769"/>
                  </a:lnTo>
                  <a:lnTo>
                    <a:pt x="17339" y="12769"/>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141" name="Shape 141"/>
            <p:cNvSpPr/>
            <p:nvPr/>
          </p:nvSpPr>
          <p:spPr>
            <a:xfrm>
              <a:off x="1370500" y="1431100"/>
              <a:ext cx="433475" cy="319225"/>
            </a:xfrm>
            <a:custGeom>
              <a:avLst/>
              <a:gdLst/>
              <a:ahLst/>
              <a:cxnLst/>
              <a:rect l="0" t="0" r="0" b="0"/>
              <a:pathLst>
                <a:path w="17339" h="12769" extrusionOk="0">
                  <a:moveTo>
                    <a:pt x="0" y="0"/>
                  </a:moveTo>
                  <a:lnTo>
                    <a:pt x="12769" y="12769"/>
                  </a:lnTo>
                  <a:lnTo>
                    <a:pt x="17339" y="12769"/>
                  </a:lnTo>
                  <a:lnTo>
                    <a:pt x="4705" y="0"/>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142" name="Shape 142"/>
            <p:cNvSpPr/>
            <p:nvPr/>
          </p:nvSpPr>
          <p:spPr>
            <a:xfrm>
              <a:off x="3030425" y="3017075"/>
              <a:ext cx="275550" cy="305800"/>
            </a:xfrm>
            <a:custGeom>
              <a:avLst/>
              <a:gdLst/>
              <a:ahLst/>
              <a:cxnLst/>
              <a:rect l="0" t="0" r="0" b="0"/>
              <a:pathLst>
                <a:path w="11022" h="12232" extrusionOk="0">
                  <a:moveTo>
                    <a:pt x="1748" y="1"/>
                  </a:moveTo>
                  <a:lnTo>
                    <a:pt x="1" y="2958"/>
                  </a:lnTo>
                  <a:lnTo>
                    <a:pt x="9409" y="12232"/>
                  </a:lnTo>
                  <a:lnTo>
                    <a:pt x="11022" y="9275"/>
                  </a:lnTo>
                  <a:lnTo>
                    <a:pt x="1748" y="1"/>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143" name="Shape 143"/>
            <p:cNvSpPr/>
            <p:nvPr/>
          </p:nvSpPr>
          <p:spPr>
            <a:xfrm>
              <a:off x="1467950" y="143110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144" name="Shape 144"/>
            <p:cNvSpPr/>
            <p:nvPr/>
          </p:nvSpPr>
          <p:spPr>
            <a:xfrm>
              <a:off x="3067375" y="2956600"/>
              <a:ext cx="275575" cy="305800"/>
            </a:xfrm>
            <a:custGeom>
              <a:avLst/>
              <a:gdLst/>
              <a:ahLst/>
              <a:cxnLst/>
              <a:rect l="0" t="0" r="0" b="0"/>
              <a:pathLst>
                <a:path w="11023" h="12232" extrusionOk="0">
                  <a:moveTo>
                    <a:pt x="1614" y="0"/>
                  </a:moveTo>
                  <a:lnTo>
                    <a:pt x="1" y="2957"/>
                  </a:lnTo>
                  <a:lnTo>
                    <a:pt x="9275" y="12231"/>
                  </a:lnTo>
                  <a:lnTo>
                    <a:pt x="11022" y="9275"/>
                  </a:lnTo>
                  <a:lnTo>
                    <a:pt x="1614"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145" name="Shape 145"/>
            <p:cNvSpPr/>
            <p:nvPr/>
          </p:nvSpPr>
          <p:spPr>
            <a:xfrm>
              <a:off x="156537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146" name="Shape 146"/>
            <p:cNvSpPr/>
            <p:nvPr/>
          </p:nvSpPr>
          <p:spPr>
            <a:xfrm>
              <a:off x="3101000" y="2896125"/>
              <a:ext cx="275550" cy="305800"/>
            </a:xfrm>
            <a:custGeom>
              <a:avLst/>
              <a:gdLst/>
              <a:ahLst/>
              <a:cxnLst/>
              <a:rect l="0" t="0" r="0" b="0"/>
              <a:pathLst>
                <a:path w="11022" h="12232" extrusionOk="0">
                  <a:moveTo>
                    <a:pt x="1747" y="0"/>
                  </a:moveTo>
                  <a:lnTo>
                    <a:pt x="0" y="2823"/>
                  </a:lnTo>
                  <a:lnTo>
                    <a:pt x="9409" y="12231"/>
                  </a:lnTo>
                  <a:lnTo>
                    <a:pt x="11021" y="9274"/>
                  </a:lnTo>
                  <a:lnTo>
                    <a:pt x="1747"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147" name="Shape 147"/>
            <p:cNvSpPr/>
            <p:nvPr/>
          </p:nvSpPr>
          <p:spPr>
            <a:xfrm>
              <a:off x="3137950" y="2802025"/>
              <a:ext cx="275550" cy="336050"/>
            </a:xfrm>
            <a:custGeom>
              <a:avLst/>
              <a:gdLst/>
              <a:ahLst/>
              <a:cxnLst/>
              <a:rect l="0" t="0" r="0" b="0"/>
              <a:pathLst>
                <a:path w="11022" h="13442" extrusionOk="0">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148" name="Shape 148"/>
            <p:cNvSpPr/>
            <p:nvPr/>
          </p:nvSpPr>
          <p:spPr>
            <a:xfrm>
              <a:off x="166282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149" name="Shape 149"/>
            <p:cNvSpPr/>
            <p:nvPr/>
          </p:nvSpPr>
          <p:spPr>
            <a:xfrm>
              <a:off x="3006900" y="2573550"/>
              <a:ext cx="440200" cy="504050"/>
            </a:xfrm>
            <a:custGeom>
              <a:avLst/>
              <a:gdLst/>
              <a:ahLst/>
              <a:cxnLst/>
              <a:rect l="0" t="0" r="0" b="0"/>
              <a:pathLst>
                <a:path w="17608" h="20162" extrusionOk="0">
                  <a:moveTo>
                    <a:pt x="404" y="0"/>
                  </a:moveTo>
                  <a:lnTo>
                    <a:pt x="1" y="269"/>
                  </a:lnTo>
                  <a:lnTo>
                    <a:pt x="5243" y="9543"/>
                  </a:lnTo>
                  <a:lnTo>
                    <a:pt x="15995" y="20161"/>
                  </a:lnTo>
                  <a:lnTo>
                    <a:pt x="17608" y="17204"/>
                  </a:lnTo>
                  <a:lnTo>
                    <a:pt x="404"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150" name="Shape 150"/>
            <p:cNvSpPr/>
            <p:nvPr/>
          </p:nvSpPr>
          <p:spPr>
            <a:xfrm>
              <a:off x="1760275" y="1431100"/>
              <a:ext cx="433500" cy="319225"/>
            </a:xfrm>
            <a:custGeom>
              <a:avLst/>
              <a:gdLst/>
              <a:ahLst/>
              <a:cxnLst/>
              <a:rect l="0" t="0" r="0" b="0"/>
              <a:pathLst>
                <a:path w="17340" h="12769" extrusionOk="0">
                  <a:moveTo>
                    <a:pt x="1" y="0"/>
                  </a:moveTo>
                  <a:lnTo>
                    <a:pt x="12635" y="12769"/>
                  </a:lnTo>
                  <a:lnTo>
                    <a:pt x="17339" y="12769"/>
                  </a:lnTo>
                  <a:lnTo>
                    <a:pt x="4570"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151" name="Shape 151"/>
            <p:cNvSpPr/>
            <p:nvPr/>
          </p:nvSpPr>
          <p:spPr>
            <a:xfrm>
              <a:off x="18543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152" name="Shape 152"/>
            <p:cNvSpPr/>
            <p:nvPr/>
          </p:nvSpPr>
          <p:spPr>
            <a:xfrm>
              <a:off x="2872500" y="2345050"/>
              <a:ext cx="611575" cy="672050"/>
            </a:xfrm>
            <a:custGeom>
              <a:avLst/>
              <a:gdLst/>
              <a:ahLst/>
              <a:cxnLst/>
              <a:rect l="0" t="0" r="0" b="0"/>
              <a:pathLst>
                <a:path w="24463" h="26882" extrusionOk="0">
                  <a:moveTo>
                    <a:pt x="538" y="1"/>
                  </a:moveTo>
                  <a:lnTo>
                    <a:pt x="0" y="269"/>
                  </a:lnTo>
                  <a:lnTo>
                    <a:pt x="5377" y="9409"/>
                  </a:lnTo>
                  <a:lnTo>
                    <a:pt x="22715" y="26882"/>
                  </a:lnTo>
                  <a:lnTo>
                    <a:pt x="24462" y="23925"/>
                  </a:lnTo>
                  <a:lnTo>
                    <a:pt x="538" y="1"/>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153" name="Shape 153"/>
            <p:cNvSpPr/>
            <p:nvPr/>
          </p:nvSpPr>
          <p:spPr>
            <a:xfrm>
              <a:off x="2741450" y="2113200"/>
              <a:ext cx="779575" cy="843425"/>
            </a:xfrm>
            <a:custGeom>
              <a:avLst/>
              <a:gdLst/>
              <a:ahLst/>
              <a:cxnLst/>
              <a:rect l="0" t="0" r="0" b="0"/>
              <a:pathLst>
                <a:path w="31183" h="33737" extrusionOk="0">
                  <a:moveTo>
                    <a:pt x="404" y="0"/>
                  </a:moveTo>
                  <a:lnTo>
                    <a:pt x="0" y="404"/>
                  </a:lnTo>
                  <a:lnTo>
                    <a:pt x="5242" y="9543"/>
                  </a:lnTo>
                  <a:lnTo>
                    <a:pt x="29436" y="33736"/>
                  </a:lnTo>
                  <a:lnTo>
                    <a:pt x="31183" y="30780"/>
                  </a:lnTo>
                  <a:lnTo>
                    <a:pt x="404"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154" name="Shape 154"/>
            <p:cNvSpPr/>
            <p:nvPr/>
          </p:nvSpPr>
          <p:spPr>
            <a:xfrm>
              <a:off x="195180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155" name="Shape 155"/>
            <p:cNvSpPr/>
            <p:nvPr/>
          </p:nvSpPr>
          <p:spPr>
            <a:xfrm>
              <a:off x="204925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156" name="Shape 156"/>
            <p:cNvSpPr/>
            <p:nvPr/>
          </p:nvSpPr>
          <p:spPr>
            <a:xfrm>
              <a:off x="2610400" y="1884700"/>
              <a:ext cx="924075" cy="1008075"/>
            </a:xfrm>
            <a:custGeom>
              <a:avLst/>
              <a:gdLst/>
              <a:ahLst/>
              <a:cxnLst/>
              <a:rect l="0" t="0" r="0" b="0"/>
              <a:pathLst>
                <a:path w="36963" h="40323" extrusionOk="0">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157" name="Shape 157"/>
            <p:cNvSpPr/>
            <p:nvPr/>
          </p:nvSpPr>
          <p:spPr>
            <a:xfrm>
              <a:off x="2146700" y="1431100"/>
              <a:ext cx="1307125" cy="1297025"/>
            </a:xfrm>
            <a:custGeom>
              <a:avLst/>
              <a:gdLst/>
              <a:ahLst/>
              <a:cxnLst/>
              <a:rect l="0" t="0" r="0" b="0"/>
              <a:pathLst>
                <a:path w="52285" h="51881" extrusionOk="0">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dirty="0"/>
            </a:p>
          </p:txBody>
        </p:sp>
        <p:sp>
          <p:nvSpPr>
            <p:cNvPr id="158" name="Shape 158"/>
            <p:cNvSpPr/>
            <p:nvPr/>
          </p:nvSpPr>
          <p:spPr>
            <a:xfrm>
              <a:off x="2244150" y="1431100"/>
              <a:ext cx="1075275" cy="1065175"/>
            </a:xfrm>
            <a:custGeom>
              <a:avLst/>
              <a:gdLst/>
              <a:ahLst/>
              <a:cxnLst/>
              <a:rect l="0" t="0" r="0" b="0"/>
              <a:pathLst>
                <a:path w="43011" h="42607" extrusionOk="0">
                  <a:moveTo>
                    <a:pt x="0" y="0"/>
                  </a:moveTo>
                  <a:lnTo>
                    <a:pt x="42607" y="42607"/>
                  </a:lnTo>
                  <a:lnTo>
                    <a:pt x="43011" y="42338"/>
                  </a:lnTo>
                  <a:lnTo>
                    <a:pt x="37769" y="33064"/>
                  </a:lnTo>
                  <a:lnTo>
                    <a:pt x="4570" y="0"/>
                  </a:lnTo>
                  <a:close/>
                </a:path>
              </a:pathLst>
            </a:custGeom>
            <a:solidFill>
              <a:srgbClr val="2F9AE0"/>
            </a:solidFill>
            <a:ln>
              <a:noFill/>
            </a:ln>
          </p:spPr>
          <p:txBody>
            <a:bodyPr lIns="91425" tIns="91425" rIns="91425" bIns="91425" anchor="ctr" anchorCtr="0">
              <a:noAutofit/>
            </a:bodyPr>
            <a:lstStyle/>
            <a:p>
              <a:pPr lvl="0">
                <a:spcBef>
                  <a:spcPts val="0"/>
                </a:spcBef>
                <a:buNone/>
              </a:pPr>
              <a:endParaRPr dirty="0"/>
            </a:p>
          </p:txBody>
        </p:sp>
        <p:sp>
          <p:nvSpPr>
            <p:cNvPr id="159" name="Shape 159"/>
            <p:cNvSpPr/>
            <p:nvPr/>
          </p:nvSpPr>
          <p:spPr>
            <a:xfrm>
              <a:off x="2341575" y="1431100"/>
              <a:ext cx="846800" cy="836700"/>
            </a:xfrm>
            <a:custGeom>
              <a:avLst/>
              <a:gdLst/>
              <a:ahLst/>
              <a:cxnLst/>
              <a:rect l="0" t="0" r="0" b="0"/>
              <a:pathLst>
                <a:path w="33872" h="33468" extrusionOk="0">
                  <a:moveTo>
                    <a:pt x="1" y="0"/>
                  </a:moveTo>
                  <a:lnTo>
                    <a:pt x="33468" y="33467"/>
                  </a:lnTo>
                  <a:lnTo>
                    <a:pt x="33872" y="33198"/>
                  </a:lnTo>
                  <a:lnTo>
                    <a:pt x="28495" y="23924"/>
                  </a:lnTo>
                  <a:lnTo>
                    <a:pt x="4571" y="0"/>
                  </a:lnTo>
                  <a:close/>
                </a:path>
              </a:pathLst>
            </a:custGeom>
            <a:solidFill>
              <a:srgbClr val="3098E0"/>
            </a:solidFill>
            <a:ln>
              <a:noFill/>
            </a:ln>
          </p:spPr>
          <p:txBody>
            <a:bodyPr lIns="91425" tIns="91425" rIns="91425" bIns="91425" anchor="ctr" anchorCtr="0">
              <a:noAutofit/>
            </a:bodyPr>
            <a:lstStyle/>
            <a:p>
              <a:pPr lvl="0">
                <a:spcBef>
                  <a:spcPts val="0"/>
                </a:spcBef>
                <a:buNone/>
              </a:pPr>
              <a:endParaRPr dirty="0"/>
            </a:p>
          </p:txBody>
        </p:sp>
        <p:sp>
          <p:nvSpPr>
            <p:cNvPr id="160" name="Shape 160"/>
            <p:cNvSpPr/>
            <p:nvPr/>
          </p:nvSpPr>
          <p:spPr>
            <a:xfrm>
              <a:off x="2439025" y="1431100"/>
              <a:ext cx="618300" cy="608200"/>
            </a:xfrm>
            <a:custGeom>
              <a:avLst/>
              <a:gdLst/>
              <a:ahLst/>
              <a:cxnLst/>
              <a:rect l="0" t="0" r="0" b="0"/>
              <a:pathLst>
                <a:path w="24732" h="24328" extrusionOk="0">
                  <a:moveTo>
                    <a:pt x="1" y="0"/>
                  </a:moveTo>
                  <a:lnTo>
                    <a:pt x="24194" y="24328"/>
                  </a:lnTo>
                  <a:lnTo>
                    <a:pt x="24732" y="23924"/>
                  </a:lnTo>
                  <a:lnTo>
                    <a:pt x="19355" y="14785"/>
                  </a:lnTo>
                  <a:lnTo>
                    <a:pt x="4571" y="0"/>
                  </a:lnTo>
                  <a:close/>
                </a:path>
              </a:pathLst>
            </a:custGeom>
            <a:solidFill>
              <a:srgbClr val="3196E1"/>
            </a:solidFill>
            <a:ln>
              <a:noFill/>
            </a:ln>
          </p:spPr>
          <p:txBody>
            <a:bodyPr lIns="91425" tIns="91425" rIns="91425" bIns="91425" anchor="ctr" anchorCtr="0">
              <a:noAutofit/>
            </a:bodyPr>
            <a:lstStyle/>
            <a:p>
              <a:pPr lvl="0">
                <a:spcBef>
                  <a:spcPts val="0"/>
                </a:spcBef>
                <a:buNone/>
              </a:pPr>
              <a:endParaRPr dirty="0"/>
            </a:p>
          </p:txBody>
        </p:sp>
        <p:sp>
          <p:nvSpPr>
            <p:cNvPr id="161" name="Shape 161"/>
            <p:cNvSpPr/>
            <p:nvPr/>
          </p:nvSpPr>
          <p:spPr>
            <a:xfrm>
              <a:off x="2533125" y="1431100"/>
              <a:ext cx="389800" cy="376350"/>
            </a:xfrm>
            <a:custGeom>
              <a:avLst/>
              <a:gdLst/>
              <a:ahLst/>
              <a:cxnLst/>
              <a:rect l="0" t="0" r="0" b="0"/>
              <a:pathLst>
                <a:path w="15592" h="15054" extrusionOk="0">
                  <a:moveTo>
                    <a:pt x="0" y="0"/>
                  </a:moveTo>
                  <a:lnTo>
                    <a:pt x="15188" y="15054"/>
                  </a:lnTo>
                  <a:lnTo>
                    <a:pt x="15591" y="14785"/>
                  </a:lnTo>
                  <a:lnTo>
                    <a:pt x="10350"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dirty="0"/>
            </a:p>
          </p:txBody>
        </p:sp>
        <p:sp>
          <p:nvSpPr>
            <p:cNvPr id="162" name="Shape 162"/>
            <p:cNvSpPr/>
            <p:nvPr/>
          </p:nvSpPr>
          <p:spPr>
            <a:xfrm>
              <a:off x="2630575" y="1431100"/>
              <a:ext cx="161300" cy="147850"/>
            </a:xfrm>
            <a:custGeom>
              <a:avLst/>
              <a:gdLst/>
              <a:ahLst/>
              <a:cxnLst/>
              <a:rect l="0" t="0" r="0" b="0"/>
              <a:pathLst>
                <a:path w="6452" h="5914" extrusionOk="0">
                  <a:moveTo>
                    <a:pt x="0" y="0"/>
                  </a:moveTo>
                  <a:lnTo>
                    <a:pt x="6048" y="5914"/>
                  </a:lnTo>
                  <a:lnTo>
                    <a:pt x="6452" y="5645"/>
                  </a:lnTo>
                  <a:lnTo>
                    <a:pt x="3226" y="0"/>
                  </a:lnTo>
                  <a:close/>
                </a:path>
              </a:pathLst>
            </a:custGeom>
            <a:solidFill>
              <a:srgbClr val="3393E2"/>
            </a:solidFill>
            <a:ln>
              <a:noFill/>
            </a:ln>
          </p:spPr>
          <p:txBody>
            <a:bodyPr lIns="91425" tIns="91425" rIns="91425" bIns="91425" anchor="ctr" anchorCtr="0">
              <a:noAutofit/>
            </a:bodyPr>
            <a:lstStyle/>
            <a:p>
              <a:pPr lvl="0">
                <a:spcBef>
                  <a:spcPts val="0"/>
                </a:spcBef>
                <a:buNone/>
              </a:pPr>
              <a:endParaRPr dirty="0"/>
            </a:p>
          </p:txBody>
        </p:sp>
      </p:grpSp>
      <p:sp>
        <p:nvSpPr>
          <p:cNvPr id="163" name="Shape 163"/>
          <p:cNvSpPr/>
          <p:nvPr/>
        </p:nvSpPr>
        <p:spPr>
          <a:xfrm rot="10800000" flipH="1">
            <a:off x="5010533" y="4576647"/>
            <a:ext cx="1032900" cy="894600"/>
          </a:xfrm>
          <a:prstGeom prst="hexagon">
            <a:avLst>
              <a:gd name="adj" fmla="val 28678"/>
              <a:gd name="vf" fmla="val 115470"/>
            </a:avLst>
          </a:prstGeom>
          <a:noFill/>
          <a:ln w="19050" cap="flat"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164" name="Shape 164"/>
          <p:cNvSpPr/>
          <p:nvPr/>
        </p:nvSpPr>
        <p:spPr>
          <a:xfrm rot="10800000" flipH="1">
            <a:off x="5133679" y="4056450"/>
            <a:ext cx="540000" cy="467399"/>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lvl="0">
              <a:spcBef>
                <a:spcPts val="0"/>
              </a:spcBef>
              <a:buNone/>
            </a:pPr>
            <a:endParaRPr dirty="0"/>
          </a:p>
        </p:txBody>
      </p:sp>
      <p:sp>
        <p:nvSpPr>
          <p:cNvPr id="165" name="Shape 165"/>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166" name="Shape 166"/>
          <p:cNvSpPr/>
          <p:nvPr/>
        </p:nvSpPr>
        <p:spPr>
          <a:xfrm rot="10800000" flipH="1">
            <a:off x="3530384" y="4576661"/>
            <a:ext cx="452100" cy="3912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167" name="Shape 167"/>
          <p:cNvSpPr/>
          <p:nvPr/>
        </p:nvSpPr>
        <p:spPr>
          <a:xfrm>
            <a:off x="5370704" y="4867760"/>
            <a:ext cx="312502" cy="312484"/>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grpSp>
        <p:nvGrpSpPr>
          <p:cNvPr id="168" name="Shape 168"/>
          <p:cNvGrpSpPr/>
          <p:nvPr/>
        </p:nvGrpSpPr>
        <p:grpSpPr>
          <a:xfrm>
            <a:off x="5772008" y="4056440"/>
            <a:ext cx="573942" cy="550550"/>
            <a:chOff x="5241175" y="4959100"/>
            <a:chExt cx="539775" cy="517775"/>
          </a:xfrm>
        </p:grpSpPr>
        <p:sp>
          <p:nvSpPr>
            <p:cNvPr id="169" name="Shape 169"/>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170" name="Shape 170"/>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171" name="Shape 171"/>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172" name="Shape 172"/>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173" name="Shape 173"/>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174" name="Shape 174"/>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grpSp>
      <p:sp>
        <p:nvSpPr>
          <p:cNvPr id="175" name="Shape 175"/>
          <p:cNvSpPr/>
          <p:nvPr/>
        </p:nvSpPr>
        <p:spPr>
          <a:xfrm>
            <a:off x="3429208" y="3904791"/>
            <a:ext cx="377838" cy="343684"/>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lIns="91425" tIns="91425" rIns="91425" bIns="91425" anchor="ctr" anchorCtr="0">
            <a:noAutofit/>
          </a:bodyPr>
          <a:lstStyle/>
          <a:p>
            <a:pPr lvl="0">
              <a:spcBef>
                <a:spcPts val="0"/>
              </a:spcBef>
              <a:buNone/>
            </a:pP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76"/>
        <p:cNvGrpSpPr/>
        <p:nvPr/>
      </p:nvGrpSpPr>
      <p:grpSpPr>
        <a:xfrm>
          <a:off x="0" y="0"/>
          <a:ext cx="0" cy="0"/>
          <a:chOff x="0" y="0"/>
          <a:chExt cx="0" cy="0"/>
        </a:xfrm>
      </p:grpSpPr>
      <p:sp>
        <p:nvSpPr>
          <p:cNvPr id="177" name="Shape 177"/>
          <p:cNvSpPr txBox="1">
            <a:spLocks noGrp="1"/>
          </p:cNvSpPr>
          <p:nvPr>
            <p:ph type="ctrTitle"/>
          </p:nvPr>
        </p:nvSpPr>
        <p:spPr>
          <a:xfrm>
            <a:off x="2743200" y="1735750"/>
            <a:ext cx="5638800" cy="1159799"/>
          </a:xfrm>
          <a:prstGeom prst="rect">
            <a:avLst/>
          </a:prstGeom>
        </p:spPr>
        <p:txBody>
          <a:bodyPr lIns="91425" tIns="91425" rIns="91425" bIns="91425" anchor="b" anchorCtr="0"/>
          <a:lstStyle>
            <a:lvl1pPr lvl="0" rtl="0">
              <a:spcBef>
                <a:spcPts val="0"/>
              </a:spcBef>
              <a:buSzPct val="100000"/>
              <a:defRPr sz="3600"/>
            </a:lvl1pPr>
            <a:lvl2pPr lvl="1" rtl="0">
              <a:spcBef>
                <a:spcPts val="0"/>
              </a:spcBef>
              <a:buSzPct val="100000"/>
              <a:defRPr sz="3600"/>
            </a:lvl2pPr>
            <a:lvl3pPr lvl="2" rtl="0">
              <a:spcBef>
                <a:spcPts val="0"/>
              </a:spcBef>
              <a:buSzPct val="100000"/>
              <a:defRPr sz="3600"/>
            </a:lvl3pPr>
            <a:lvl4pPr lvl="3" rtl="0">
              <a:spcBef>
                <a:spcPts val="0"/>
              </a:spcBef>
              <a:buSzPct val="100000"/>
              <a:defRPr sz="3600"/>
            </a:lvl4pPr>
            <a:lvl5pPr lvl="4" rtl="0">
              <a:spcBef>
                <a:spcPts val="0"/>
              </a:spcBef>
              <a:buSzPct val="100000"/>
              <a:defRPr sz="3600"/>
            </a:lvl5pPr>
            <a:lvl6pPr lvl="5" rtl="0">
              <a:spcBef>
                <a:spcPts val="0"/>
              </a:spcBef>
              <a:buSzPct val="100000"/>
              <a:defRPr sz="3600"/>
            </a:lvl6pPr>
            <a:lvl7pPr lvl="6" rtl="0">
              <a:spcBef>
                <a:spcPts val="0"/>
              </a:spcBef>
              <a:buSzPct val="100000"/>
              <a:defRPr sz="3600"/>
            </a:lvl7pPr>
            <a:lvl8pPr lvl="7" rtl="0">
              <a:spcBef>
                <a:spcPts val="0"/>
              </a:spcBef>
              <a:buSzPct val="100000"/>
              <a:defRPr sz="3600"/>
            </a:lvl8pPr>
            <a:lvl9pPr lvl="8" rtl="0">
              <a:spcBef>
                <a:spcPts val="0"/>
              </a:spcBef>
              <a:buSzPct val="100000"/>
              <a:defRPr sz="3600"/>
            </a:lvl9pPr>
          </a:lstStyle>
          <a:p>
            <a:endParaRPr/>
          </a:p>
        </p:txBody>
      </p:sp>
      <p:sp>
        <p:nvSpPr>
          <p:cNvPr id="178" name="Shape 178"/>
          <p:cNvSpPr txBox="1">
            <a:spLocks noGrp="1"/>
          </p:cNvSpPr>
          <p:nvPr>
            <p:ph type="subTitle" idx="1"/>
          </p:nvPr>
        </p:nvSpPr>
        <p:spPr>
          <a:xfrm>
            <a:off x="2743200" y="2821004"/>
            <a:ext cx="5696099" cy="784799"/>
          </a:xfrm>
          <a:prstGeom prst="rect">
            <a:avLst/>
          </a:prstGeom>
        </p:spPr>
        <p:txBody>
          <a:bodyPr lIns="91425" tIns="91425" rIns="91425" bIns="91425" anchor="t"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grpSp>
        <p:nvGrpSpPr>
          <p:cNvPr id="179" name="Shape 179"/>
          <p:cNvGrpSpPr/>
          <p:nvPr/>
        </p:nvGrpSpPr>
        <p:grpSpPr>
          <a:xfrm rot="10800000" flipH="1">
            <a:off x="421028" y="1677113"/>
            <a:ext cx="2064710" cy="1788689"/>
            <a:chOff x="4088875" y="1431100"/>
            <a:chExt cx="3293000" cy="2852775"/>
          </a:xfrm>
        </p:grpSpPr>
        <p:sp>
          <p:nvSpPr>
            <p:cNvPr id="180" name="Shape 180"/>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dirty="0"/>
            </a:p>
          </p:txBody>
        </p:sp>
        <p:sp>
          <p:nvSpPr>
            <p:cNvPr id="181" name="Shape 181"/>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dirty="0"/>
            </a:p>
          </p:txBody>
        </p:sp>
        <p:sp>
          <p:nvSpPr>
            <p:cNvPr id="182" name="Shape 182"/>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dirty="0"/>
            </a:p>
          </p:txBody>
        </p:sp>
        <p:sp>
          <p:nvSpPr>
            <p:cNvPr id="183" name="Shape 183"/>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dirty="0"/>
            </a:p>
          </p:txBody>
        </p:sp>
        <p:sp>
          <p:nvSpPr>
            <p:cNvPr id="184" name="Shape 184"/>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dirty="0"/>
            </a:p>
          </p:txBody>
        </p:sp>
        <p:sp>
          <p:nvSpPr>
            <p:cNvPr id="185" name="Shape 185"/>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dirty="0"/>
            </a:p>
          </p:txBody>
        </p:sp>
        <p:sp>
          <p:nvSpPr>
            <p:cNvPr id="186" name="Shape 186"/>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187" name="Shape 187"/>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188" name="Shape 188"/>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189" name="Shape 189"/>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190" name="Shape 190"/>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191" name="Shape 191"/>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192" name="Shape 192"/>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193" name="Shape 193"/>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194" name="Shape 194"/>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195" name="Shape 195"/>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196" name="Shape 196"/>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197" name="Shape 197"/>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198" name="Shape 198"/>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199" name="Shape 199"/>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200" name="Shape 200"/>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201" name="Shape 201"/>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202" name="Shape 202"/>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203" name="Shape 203"/>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204" name="Shape 204"/>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205" name="Shape 205"/>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206" name="Shape 206"/>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207" name="Shape 207"/>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208" name="Shape 208"/>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209" name="Shape 209"/>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210" name="Shape 210"/>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211" name="Shape 211"/>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212" name="Shape 212"/>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213" name="Shape 213"/>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214" name="Shape 214"/>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215" name="Shape 215"/>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216" name="Shape 216"/>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217" name="Shape 217"/>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218" name="Shape 218"/>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219" name="Shape 219"/>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220" name="Shape 220"/>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221" name="Shape 221"/>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dirty="0"/>
            </a:p>
          </p:txBody>
        </p:sp>
        <p:sp>
          <p:nvSpPr>
            <p:cNvPr id="222" name="Shape 222"/>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dirty="0"/>
            </a:p>
          </p:txBody>
        </p:sp>
        <p:sp>
          <p:nvSpPr>
            <p:cNvPr id="223" name="Shape 223"/>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dirty="0"/>
            </a:p>
          </p:txBody>
        </p:sp>
        <p:sp>
          <p:nvSpPr>
            <p:cNvPr id="224" name="Shape 224"/>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dirty="0"/>
            </a:p>
          </p:txBody>
        </p:sp>
        <p:sp>
          <p:nvSpPr>
            <p:cNvPr id="225" name="Shape 225"/>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dirty="0"/>
            </a:p>
          </p:txBody>
        </p:sp>
        <p:sp>
          <p:nvSpPr>
            <p:cNvPr id="226" name="Shape 226"/>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dirty="0"/>
            </a:p>
          </p:txBody>
        </p:sp>
      </p:grpSp>
      <p:sp>
        <p:nvSpPr>
          <p:cNvPr id="227" name="Shape 227"/>
          <p:cNvSpPr/>
          <p:nvPr/>
        </p:nvSpPr>
        <p:spPr>
          <a:xfrm rot="10800000" flipH="1">
            <a:off x="66674" y="3135425"/>
            <a:ext cx="819899" cy="710099"/>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228" name="Shape 228"/>
          <p:cNvSpPr/>
          <p:nvPr/>
        </p:nvSpPr>
        <p:spPr>
          <a:xfrm rot="10800000" flipH="1">
            <a:off x="828674" y="3516549"/>
            <a:ext cx="428700" cy="3711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229" name="Shape 229"/>
          <p:cNvSpPr/>
          <p:nvPr/>
        </p:nvSpPr>
        <p:spPr>
          <a:xfrm rot="10800000" flipH="1">
            <a:off x="761999" y="877950"/>
            <a:ext cx="819899" cy="710099"/>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230" name="Shape 230"/>
          <p:cNvSpPr/>
          <p:nvPr/>
        </p:nvSpPr>
        <p:spPr>
          <a:xfrm rot="10800000" flipH="1">
            <a:off x="793851" y="4692801"/>
            <a:ext cx="517499" cy="447899"/>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dirty="0"/>
          </a:p>
        </p:txBody>
      </p:sp>
      <p:grpSp>
        <p:nvGrpSpPr>
          <p:cNvPr id="231" name="Shape 231"/>
          <p:cNvGrpSpPr/>
          <p:nvPr/>
        </p:nvGrpSpPr>
        <p:grpSpPr>
          <a:xfrm>
            <a:off x="996358" y="1070667"/>
            <a:ext cx="351203" cy="324660"/>
            <a:chOff x="5975075" y="2327500"/>
            <a:chExt cx="420100" cy="388350"/>
          </a:xfrm>
        </p:grpSpPr>
        <p:sp>
          <p:nvSpPr>
            <p:cNvPr id="232" name="Shape 232"/>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233" name="Shape 233"/>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grpSp>
      <p:sp>
        <p:nvSpPr>
          <p:cNvPr id="234" name="Shape 234"/>
          <p:cNvSpPr/>
          <p:nvPr/>
        </p:nvSpPr>
        <p:spPr>
          <a:xfrm>
            <a:off x="393600" y="3346626"/>
            <a:ext cx="166061" cy="287704"/>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grpSp>
        <p:nvGrpSpPr>
          <p:cNvPr id="235" name="Shape 235"/>
          <p:cNvGrpSpPr/>
          <p:nvPr/>
        </p:nvGrpSpPr>
        <p:grpSpPr>
          <a:xfrm>
            <a:off x="305253" y="553855"/>
            <a:ext cx="247468" cy="392302"/>
            <a:chOff x="6718575" y="2318625"/>
            <a:chExt cx="256950" cy="407375"/>
          </a:xfrm>
        </p:grpSpPr>
        <p:sp>
          <p:nvSpPr>
            <p:cNvPr id="236" name="Shape 236"/>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237" name="Shape 237"/>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238" name="Shape 238"/>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239" name="Shape 239"/>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240" name="Shape 240"/>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241" name="Shape 241"/>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242" name="Shape 242"/>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243" name="Shape 243"/>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grpSp>
      <p:grpSp>
        <p:nvGrpSpPr>
          <p:cNvPr id="244" name="Shape 244"/>
          <p:cNvGrpSpPr/>
          <p:nvPr/>
        </p:nvGrpSpPr>
        <p:grpSpPr>
          <a:xfrm>
            <a:off x="1419984" y="3634331"/>
            <a:ext cx="342881" cy="350068"/>
            <a:chOff x="3951850" y="2985350"/>
            <a:chExt cx="407950" cy="416500"/>
          </a:xfrm>
        </p:grpSpPr>
        <p:sp>
          <p:nvSpPr>
            <p:cNvPr id="245" name="Shape 245"/>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246" name="Shape 246"/>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247" name="Shape 247"/>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248" name="Shape 248"/>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grpSp>
      <p:grpSp>
        <p:nvGrpSpPr>
          <p:cNvPr id="249" name="Shape 249"/>
          <p:cNvGrpSpPr/>
          <p:nvPr/>
        </p:nvGrpSpPr>
        <p:grpSpPr>
          <a:xfrm rot="10800000" flipH="1">
            <a:off x="-88363" y="302261"/>
            <a:ext cx="1034724" cy="895486"/>
            <a:chOff x="238125" y="1431100"/>
            <a:chExt cx="3296350" cy="2852775"/>
          </a:xfrm>
        </p:grpSpPr>
        <p:sp>
          <p:nvSpPr>
            <p:cNvPr id="250" name="Shape 250"/>
            <p:cNvSpPr/>
            <p:nvPr/>
          </p:nvSpPr>
          <p:spPr>
            <a:xfrm>
              <a:off x="980725" y="4136025"/>
              <a:ext cx="157950" cy="147850"/>
            </a:xfrm>
            <a:custGeom>
              <a:avLst/>
              <a:gdLst/>
              <a:ahLst/>
              <a:cxnLst/>
              <a:rect l="0" t="0" r="0" b="0"/>
              <a:pathLst>
                <a:path w="6318" h="5914" extrusionOk="0">
                  <a:moveTo>
                    <a:pt x="403" y="0"/>
                  </a:moveTo>
                  <a:lnTo>
                    <a:pt x="0" y="269"/>
                  </a:lnTo>
                  <a:lnTo>
                    <a:pt x="3226" y="5914"/>
                  </a:lnTo>
                  <a:lnTo>
                    <a:pt x="6317" y="5914"/>
                  </a:lnTo>
                  <a:lnTo>
                    <a:pt x="403" y="0"/>
                  </a:lnTo>
                  <a:close/>
                </a:path>
              </a:pathLst>
            </a:custGeom>
            <a:solidFill>
              <a:srgbClr val="00E2C7"/>
            </a:solidFill>
            <a:ln>
              <a:noFill/>
            </a:ln>
          </p:spPr>
          <p:txBody>
            <a:bodyPr lIns="91425" tIns="91425" rIns="91425" bIns="91425" anchor="ctr" anchorCtr="0">
              <a:noAutofit/>
            </a:bodyPr>
            <a:lstStyle/>
            <a:p>
              <a:pPr lvl="0">
                <a:spcBef>
                  <a:spcPts val="0"/>
                </a:spcBef>
                <a:buNone/>
              </a:pPr>
              <a:endParaRPr dirty="0"/>
            </a:p>
          </p:txBody>
        </p:sp>
        <p:sp>
          <p:nvSpPr>
            <p:cNvPr id="251" name="Shape 251"/>
            <p:cNvSpPr/>
            <p:nvPr/>
          </p:nvSpPr>
          <p:spPr>
            <a:xfrm>
              <a:off x="849675" y="3907525"/>
              <a:ext cx="386425" cy="376350"/>
            </a:xfrm>
            <a:custGeom>
              <a:avLst/>
              <a:gdLst/>
              <a:ahLst/>
              <a:cxnLst/>
              <a:rect l="0" t="0" r="0" b="0"/>
              <a:pathLst>
                <a:path w="15457" h="15054" extrusionOk="0">
                  <a:moveTo>
                    <a:pt x="403" y="0"/>
                  </a:moveTo>
                  <a:lnTo>
                    <a:pt x="0" y="269"/>
                  </a:lnTo>
                  <a:lnTo>
                    <a:pt x="5242" y="9543"/>
                  </a:lnTo>
                  <a:lnTo>
                    <a:pt x="10887" y="15054"/>
                  </a:lnTo>
                  <a:lnTo>
                    <a:pt x="15457" y="15054"/>
                  </a:lnTo>
                  <a:lnTo>
                    <a:pt x="403" y="0"/>
                  </a:lnTo>
                  <a:close/>
                </a:path>
              </a:pathLst>
            </a:custGeom>
            <a:solidFill>
              <a:srgbClr val="01E0C8"/>
            </a:solidFill>
            <a:ln>
              <a:noFill/>
            </a:ln>
          </p:spPr>
          <p:txBody>
            <a:bodyPr lIns="91425" tIns="91425" rIns="91425" bIns="91425" anchor="ctr" anchorCtr="0">
              <a:noAutofit/>
            </a:bodyPr>
            <a:lstStyle/>
            <a:p>
              <a:pPr lvl="0">
                <a:spcBef>
                  <a:spcPts val="0"/>
                </a:spcBef>
                <a:buNone/>
              </a:pPr>
              <a:endParaRPr dirty="0"/>
            </a:p>
          </p:txBody>
        </p:sp>
        <p:sp>
          <p:nvSpPr>
            <p:cNvPr id="252" name="Shape 252"/>
            <p:cNvSpPr/>
            <p:nvPr/>
          </p:nvSpPr>
          <p:spPr>
            <a:xfrm>
              <a:off x="715250" y="3675675"/>
              <a:ext cx="618300" cy="608200"/>
            </a:xfrm>
            <a:custGeom>
              <a:avLst/>
              <a:gdLst/>
              <a:ahLst/>
              <a:cxnLst/>
              <a:rect l="0" t="0" r="0" b="0"/>
              <a:pathLst>
                <a:path w="24732" h="24328" extrusionOk="0">
                  <a:moveTo>
                    <a:pt x="404" y="0"/>
                  </a:moveTo>
                  <a:lnTo>
                    <a:pt x="1" y="404"/>
                  </a:lnTo>
                  <a:lnTo>
                    <a:pt x="5377" y="9543"/>
                  </a:lnTo>
                  <a:lnTo>
                    <a:pt x="20162"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dirty="0"/>
            </a:p>
          </p:txBody>
        </p:sp>
        <p:sp>
          <p:nvSpPr>
            <p:cNvPr id="253" name="Shape 253"/>
            <p:cNvSpPr/>
            <p:nvPr/>
          </p:nvSpPr>
          <p:spPr>
            <a:xfrm>
              <a:off x="584200" y="3447175"/>
              <a:ext cx="846800" cy="836700"/>
            </a:xfrm>
            <a:custGeom>
              <a:avLst/>
              <a:gdLst/>
              <a:ahLst/>
              <a:cxnLst/>
              <a:rect l="0" t="0" r="0" b="0"/>
              <a:pathLst>
                <a:path w="33872" h="33468" extrusionOk="0">
                  <a:moveTo>
                    <a:pt x="404" y="1"/>
                  </a:moveTo>
                  <a:lnTo>
                    <a:pt x="1" y="270"/>
                  </a:lnTo>
                  <a:lnTo>
                    <a:pt x="5243" y="9544"/>
                  </a:lnTo>
                  <a:lnTo>
                    <a:pt x="29167" y="33468"/>
                  </a:lnTo>
                  <a:lnTo>
                    <a:pt x="33872"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dirty="0"/>
            </a:p>
          </p:txBody>
        </p:sp>
        <p:sp>
          <p:nvSpPr>
            <p:cNvPr id="254" name="Shape 254"/>
            <p:cNvSpPr/>
            <p:nvPr/>
          </p:nvSpPr>
          <p:spPr>
            <a:xfrm>
              <a:off x="449800" y="3218700"/>
              <a:ext cx="1078650" cy="1065175"/>
            </a:xfrm>
            <a:custGeom>
              <a:avLst/>
              <a:gdLst/>
              <a:ahLst/>
              <a:cxnLst/>
              <a:rect l="0" t="0" r="0" b="0"/>
              <a:pathLst>
                <a:path w="43146" h="42607" extrusionOk="0">
                  <a:moveTo>
                    <a:pt x="404" y="0"/>
                  </a:moveTo>
                  <a:lnTo>
                    <a:pt x="1"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dirty="0"/>
            </a:p>
          </p:txBody>
        </p:sp>
        <p:sp>
          <p:nvSpPr>
            <p:cNvPr id="255" name="Shape 255"/>
            <p:cNvSpPr/>
            <p:nvPr/>
          </p:nvSpPr>
          <p:spPr>
            <a:xfrm>
              <a:off x="318750" y="2990200"/>
              <a:ext cx="1307150" cy="1293675"/>
            </a:xfrm>
            <a:custGeom>
              <a:avLst/>
              <a:gdLst/>
              <a:ahLst/>
              <a:cxnLst/>
              <a:rect l="0" t="0" r="0" b="0"/>
              <a:pathLst>
                <a:path w="52286" h="51747" extrusionOk="0">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dirty="0"/>
            </a:p>
          </p:txBody>
        </p:sp>
        <p:sp>
          <p:nvSpPr>
            <p:cNvPr id="256" name="Shape 256"/>
            <p:cNvSpPr/>
            <p:nvPr/>
          </p:nvSpPr>
          <p:spPr>
            <a:xfrm>
              <a:off x="1286500" y="3964650"/>
              <a:ext cx="436850" cy="319225"/>
            </a:xfrm>
            <a:custGeom>
              <a:avLst/>
              <a:gdLst/>
              <a:ahLst/>
              <a:cxnLst/>
              <a:rect l="0" t="0" r="0" b="0"/>
              <a:pathLst>
                <a:path w="17474" h="12769" extrusionOk="0">
                  <a:moveTo>
                    <a:pt x="0" y="0"/>
                  </a:moveTo>
                  <a:lnTo>
                    <a:pt x="12769" y="12769"/>
                  </a:lnTo>
                  <a:lnTo>
                    <a:pt x="17473" y="12769"/>
                  </a:lnTo>
                  <a:lnTo>
                    <a:pt x="4704"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257" name="Shape 257"/>
            <p:cNvSpPr/>
            <p:nvPr/>
          </p:nvSpPr>
          <p:spPr>
            <a:xfrm>
              <a:off x="238125" y="2822200"/>
              <a:ext cx="924075" cy="1008075"/>
            </a:xfrm>
            <a:custGeom>
              <a:avLst/>
              <a:gdLst/>
              <a:ahLst/>
              <a:cxnLst/>
              <a:rect l="0" t="0" r="0" b="0"/>
              <a:pathLst>
                <a:path w="36963" h="40323" extrusionOk="0">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258" name="Shape 258"/>
            <p:cNvSpPr/>
            <p:nvPr/>
          </p:nvSpPr>
          <p:spPr>
            <a:xfrm>
              <a:off x="138392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259" name="Shape 259"/>
            <p:cNvSpPr/>
            <p:nvPr/>
          </p:nvSpPr>
          <p:spPr>
            <a:xfrm>
              <a:off x="251550" y="2761700"/>
              <a:ext cx="779600" cy="840075"/>
            </a:xfrm>
            <a:custGeom>
              <a:avLst/>
              <a:gdLst/>
              <a:ahLst/>
              <a:cxnLst/>
              <a:rect l="0" t="0" r="0" b="0"/>
              <a:pathLst>
                <a:path w="31184" h="33603" extrusionOk="0">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260" name="Shape 260"/>
            <p:cNvSpPr/>
            <p:nvPr/>
          </p:nvSpPr>
          <p:spPr>
            <a:xfrm>
              <a:off x="288525" y="2697875"/>
              <a:ext cx="608200" cy="675400"/>
            </a:xfrm>
            <a:custGeom>
              <a:avLst/>
              <a:gdLst/>
              <a:ahLst/>
              <a:cxnLst/>
              <a:rect l="0" t="0" r="0" b="0"/>
              <a:pathLst>
                <a:path w="24328" h="27016" extrusionOk="0">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261" name="Shape 261"/>
            <p:cNvSpPr/>
            <p:nvPr/>
          </p:nvSpPr>
          <p:spPr>
            <a:xfrm>
              <a:off x="1481375" y="396465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262" name="Shape 262"/>
            <p:cNvSpPr/>
            <p:nvPr/>
          </p:nvSpPr>
          <p:spPr>
            <a:xfrm>
              <a:off x="1578825" y="3964650"/>
              <a:ext cx="433500" cy="319225"/>
            </a:xfrm>
            <a:custGeom>
              <a:avLst/>
              <a:gdLst/>
              <a:ahLst/>
              <a:cxnLst/>
              <a:rect l="0" t="0" r="0" b="0"/>
              <a:pathLst>
                <a:path w="17340" h="12769" extrusionOk="0">
                  <a:moveTo>
                    <a:pt x="1" y="0"/>
                  </a:moveTo>
                  <a:lnTo>
                    <a:pt x="12769" y="12769"/>
                  </a:lnTo>
                  <a:lnTo>
                    <a:pt x="17339" y="12769"/>
                  </a:lnTo>
                  <a:lnTo>
                    <a:pt x="4570" y="0"/>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263" name="Shape 263"/>
            <p:cNvSpPr/>
            <p:nvPr/>
          </p:nvSpPr>
          <p:spPr>
            <a:xfrm>
              <a:off x="322125" y="2637375"/>
              <a:ext cx="443550" cy="504050"/>
            </a:xfrm>
            <a:custGeom>
              <a:avLst/>
              <a:gdLst/>
              <a:ahLst/>
              <a:cxnLst/>
              <a:rect l="0" t="0" r="0" b="0"/>
              <a:pathLst>
                <a:path w="17742" h="20162" extrusionOk="0">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264" name="Shape 264"/>
            <p:cNvSpPr/>
            <p:nvPr/>
          </p:nvSpPr>
          <p:spPr>
            <a:xfrm>
              <a:off x="359075" y="2576900"/>
              <a:ext cx="275575" cy="336050"/>
            </a:xfrm>
            <a:custGeom>
              <a:avLst/>
              <a:gdLst/>
              <a:ahLst/>
              <a:cxnLst/>
              <a:rect l="0" t="0" r="0" b="0"/>
              <a:pathLst>
                <a:path w="11023" h="13442" extrusionOk="0">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265" name="Shape 265"/>
            <p:cNvSpPr/>
            <p:nvPr/>
          </p:nvSpPr>
          <p:spPr>
            <a:xfrm>
              <a:off x="1676275" y="396465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266" name="Shape 266"/>
            <p:cNvSpPr/>
            <p:nvPr/>
          </p:nvSpPr>
          <p:spPr>
            <a:xfrm>
              <a:off x="392675" y="2513050"/>
              <a:ext cx="275575" cy="309175"/>
            </a:xfrm>
            <a:custGeom>
              <a:avLst/>
              <a:gdLst/>
              <a:ahLst/>
              <a:cxnLst/>
              <a:rect l="0" t="0" r="0" b="0"/>
              <a:pathLst>
                <a:path w="11023" h="12367" extrusionOk="0">
                  <a:moveTo>
                    <a:pt x="1748" y="1"/>
                  </a:moveTo>
                  <a:lnTo>
                    <a:pt x="1" y="2958"/>
                  </a:lnTo>
                  <a:lnTo>
                    <a:pt x="9409" y="12366"/>
                  </a:lnTo>
                  <a:lnTo>
                    <a:pt x="11022" y="9409"/>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267" name="Shape 267"/>
            <p:cNvSpPr/>
            <p:nvPr/>
          </p:nvSpPr>
          <p:spPr>
            <a:xfrm>
              <a:off x="1773725" y="3964650"/>
              <a:ext cx="433475" cy="319225"/>
            </a:xfrm>
            <a:custGeom>
              <a:avLst/>
              <a:gdLst/>
              <a:ahLst/>
              <a:cxnLst/>
              <a:rect l="0" t="0" r="0" b="0"/>
              <a:pathLst>
                <a:path w="17339" h="12769" extrusionOk="0">
                  <a:moveTo>
                    <a:pt x="0" y="0"/>
                  </a:moveTo>
                  <a:lnTo>
                    <a:pt x="12634" y="12769"/>
                  </a:lnTo>
                  <a:lnTo>
                    <a:pt x="17339" y="12769"/>
                  </a:lnTo>
                  <a:lnTo>
                    <a:pt x="4570" y="0"/>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268" name="Shape 268"/>
            <p:cNvSpPr/>
            <p:nvPr/>
          </p:nvSpPr>
          <p:spPr>
            <a:xfrm>
              <a:off x="429650" y="24525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269" name="Shape 269"/>
            <p:cNvSpPr/>
            <p:nvPr/>
          </p:nvSpPr>
          <p:spPr>
            <a:xfrm>
              <a:off x="1871150" y="3964650"/>
              <a:ext cx="433500" cy="319225"/>
            </a:xfrm>
            <a:custGeom>
              <a:avLst/>
              <a:gdLst/>
              <a:ahLst/>
              <a:cxnLst/>
              <a:rect l="0" t="0" r="0" b="0"/>
              <a:pathLst>
                <a:path w="17340" h="12769" extrusionOk="0">
                  <a:moveTo>
                    <a:pt x="1" y="0"/>
                  </a:moveTo>
                  <a:lnTo>
                    <a:pt x="12635" y="12769"/>
                  </a:lnTo>
                  <a:lnTo>
                    <a:pt x="17340" y="12769"/>
                  </a:lnTo>
                  <a:lnTo>
                    <a:pt x="4571" y="0"/>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270" name="Shape 270"/>
            <p:cNvSpPr/>
            <p:nvPr/>
          </p:nvSpPr>
          <p:spPr>
            <a:xfrm>
              <a:off x="1965250" y="3964650"/>
              <a:ext cx="436850" cy="319225"/>
            </a:xfrm>
            <a:custGeom>
              <a:avLst/>
              <a:gdLst/>
              <a:ahLst/>
              <a:cxnLst/>
              <a:rect l="0" t="0" r="0" b="0"/>
              <a:pathLst>
                <a:path w="17474" h="12769" extrusionOk="0">
                  <a:moveTo>
                    <a:pt x="0" y="0"/>
                  </a:moveTo>
                  <a:lnTo>
                    <a:pt x="12769" y="12769"/>
                  </a:lnTo>
                  <a:lnTo>
                    <a:pt x="17473" y="12769"/>
                  </a:lnTo>
                  <a:lnTo>
                    <a:pt x="4705"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271" name="Shape 271"/>
            <p:cNvSpPr/>
            <p:nvPr/>
          </p:nvSpPr>
          <p:spPr>
            <a:xfrm>
              <a:off x="466600" y="23921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272" name="Shape 272"/>
            <p:cNvSpPr/>
            <p:nvPr/>
          </p:nvSpPr>
          <p:spPr>
            <a:xfrm>
              <a:off x="206270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273" name="Shape 273"/>
            <p:cNvSpPr/>
            <p:nvPr/>
          </p:nvSpPr>
          <p:spPr>
            <a:xfrm>
              <a:off x="500200" y="2328250"/>
              <a:ext cx="275575" cy="309150"/>
            </a:xfrm>
            <a:custGeom>
              <a:avLst/>
              <a:gdLst/>
              <a:ahLst/>
              <a:cxnLst/>
              <a:rect l="0" t="0" r="0" b="0"/>
              <a:pathLst>
                <a:path w="11023" h="12366" extrusionOk="0">
                  <a:moveTo>
                    <a:pt x="1748" y="1"/>
                  </a:moveTo>
                  <a:lnTo>
                    <a:pt x="1" y="2957"/>
                  </a:lnTo>
                  <a:lnTo>
                    <a:pt x="9275" y="12366"/>
                  </a:lnTo>
                  <a:lnTo>
                    <a:pt x="11022" y="9409"/>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274" name="Shape 274"/>
            <p:cNvSpPr/>
            <p:nvPr/>
          </p:nvSpPr>
          <p:spPr>
            <a:xfrm>
              <a:off x="537175" y="2267775"/>
              <a:ext cx="275550" cy="305800"/>
            </a:xfrm>
            <a:custGeom>
              <a:avLst/>
              <a:gdLst/>
              <a:ahLst/>
              <a:cxnLst/>
              <a:rect l="0" t="0" r="0" b="0"/>
              <a:pathLst>
                <a:path w="11022" h="12232" extrusionOk="0">
                  <a:moveTo>
                    <a:pt x="1613" y="0"/>
                  </a:moveTo>
                  <a:lnTo>
                    <a:pt x="0" y="2957"/>
                  </a:lnTo>
                  <a:lnTo>
                    <a:pt x="9274" y="12231"/>
                  </a:lnTo>
                  <a:lnTo>
                    <a:pt x="11022" y="9274"/>
                  </a:lnTo>
                  <a:lnTo>
                    <a:pt x="1613"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275" name="Shape 275"/>
            <p:cNvSpPr/>
            <p:nvPr/>
          </p:nvSpPr>
          <p:spPr>
            <a:xfrm>
              <a:off x="216015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276" name="Shape 276"/>
            <p:cNvSpPr/>
            <p:nvPr/>
          </p:nvSpPr>
          <p:spPr>
            <a:xfrm>
              <a:off x="570775" y="2207275"/>
              <a:ext cx="275550" cy="305800"/>
            </a:xfrm>
            <a:custGeom>
              <a:avLst/>
              <a:gdLst/>
              <a:ahLst/>
              <a:cxnLst/>
              <a:rect l="0" t="0" r="0" b="0"/>
              <a:pathLst>
                <a:path w="11022" h="12232" extrusionOk="0">
                  <a:moveTo>
                    <a:pt x="1748" y="1"/>
                  </a:moveTo>
                  <a:lnTo>
                    <a:pt x="0" y="2958"/>
                  </a:lnTo>
                  <a:lnTo>
                    <a:pt x="9409" y="12232"/>
                  </a:lnTo>
                  <a:lnTo>
                    <a:pt x="11022" y="9275"/>
                  </a:lnTo>
                  <a:lnTo>
                    <a:pt x="1748" y="1"/>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277" name="Shape 277"/>
            <p:cNvSpPr/>
            <p:nvPr/>
          </p:nvSpPr>
          <p:spPr>
            <a:xfrm>
              <a:off x="225757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278" name="Shape 278"/>
            <p:cNvSpPr/>
            <p:nvPr/>
          </p:nvSpPr>
          <p:spPr>
            <a:xfrm>
              <a:off x="2355025" y="3964650"/>
              <a:ext cx="383100" cy="319225"/>
            </a:xfrm>
            <a:custGeom>
              <a:avLst/>
              <a:gdLst/>
              <a:ahLst/>
              <a:cxnLst/>
              <a:rect l="0" t="0" r="0" b="0"/>
              <a:pathLst>
                <a:path w="15324" h="12769" extrusionOk="0">
                  <a:moveTo>
                    <a:pt x="1" y="0"/>
                  </a:moveTo>
                  <a:lnTo>
                    <a:pt x="12769" y="12769"/>
                  </a:lnTo>
                  <a:lnTo>
                    <a:pt x="14248" y="12769"/>
                  </a:lnTo>
                  <a:lnTo>
                    <a:pt x="15323" y="10753"/>
                  </a:lnTo>
                  <a:lnTo>
                    <a:pt x="4570" y="0"/>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279" name="Shape 279"/>
            <p:cNvSpPr/>
            <p:nvPr/>
          </p:nvSpPr>
          <p:spPr>
            <a:xfrm>
              <a:off x="607725" y="2146800"/>
              <a:ext cx="275575" cy="305800"/>
            </a:xfrm>
            <a:custGeom>
              <a:avLst/>
              <a:gdLst/>
              <a:ahLst/>
              <a:cxnLst/>
              <a:rect l="0" t="0" r="0" b="0"/>
              <a:pathLst>
                <a:path w="11023" h="12232" extrusionOk="0">
                  <a:moveTo>
                    <a:pt x="1614" y="1"/>
                  </a:moveTo>
                  <a:lnTo>
                    <a:pt x="1" y="2823"/>
                  </a:lnTo>
                  <a:lnTo>
                    <a:pt x="9275" y="12232"/>
                  </a:lnTo>
                  <a:lnTo>
                    <a:pt x="11022" y="9275"/>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280" name="Shape 280"/>
            <p:cNvSpPr/>
            <p:nvPr/>
          </p:nvSpPr>
          <p:spPr>
            <a:xfrm>
              <a:off x="2452475" y="3941125"/>
              <a:ext cx="322600" cy="305800"/>
            </a:xfrm>
            <a:custGeom>
              <a:avLst/>
              <a:gdLst/>
              <a:ahLst/>
              <a:cxnLst/>
              <a:rect l="0" t="0" r="0" b="0"/>
              <a:pathLst>
                <a:path w="12904" h="12232" extrusionOk="0">
                  <a:moveTo>
                    <a:pt x="3495" y="1"/>
                  </a:moveTo>
                  <a:lnTo>
                    <a:pt x="2957" y="941"/>
                  </a:lnTo>
                  <a:lnTo>
                    <a:pt x="0" y="941"/>
                  </a:lnTo>
                  <a:lnTo>
                    <a:pt x="11156" y="12232"/>
                  </a:lnTo>
                  <a:lnTo>
                    <a:pt x="12904" y="9275"/>
                  </a:lnTo>
                  <a:lnTo>
                    <a:pt x="3495"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281" name="Shape 281"/>
            <p:cNvSpPr/>
            <p:nvPr/>
          </p:nvSpPr>
          <p:spPr>
            <a:xfrm>
              <a:off x="641325" y="2082950"/>
              <a:ext cx="275575" cy="305800"/>
            </a:xfrm>
            <a:custGeom>
              <a:avLst/>
              <a:gdLst/>
              <a:ahLst/>
              <a:cxnLst/>
              <a:rect l="0" t="0" r="0" b="0"/>
              <a:pathLst>
                <a:path w="11023" h="12232" extrusionOk="0">
                  <a:moveTo>
                    <a:pt x="1748" y="1"/>
                  </a:moveTo>
                  <a:lnTo>
                    <a:pt x="1" y="2958"/>
                  </a:lnTo>
                  <a:lnTo>
                    <a:pt x="9409" y="12232"/>
                  </a:lnTo>
                  <a:lnTo>
                    <a:pt x="11022" y="9409"/>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282" name="Shape 282"/>
            <p:cNvSpPr/>
            <p:nvPr/>
          </p:nvSpPr>
          <p:spPr>
            <a:xfrm>
              <a:off x="678300" y="20224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283" name="Shape 283"/>
            <p:cNvSpPr/>
            <p:nvPr/>
          </p:nvSpPr>
          <p:spPr>
            <a:xfrm>
              <a:off x="2533125" y="3877275"/>
              <a:ext cx="275550" cy="309175"/>
            </a:xfrm>
            <a:custGeom>
              <a:avLst/>
              <a:gdLst/>
              <a:ahLst/>
              <a:cxnLst/>
              <a:rect l="0" t="0" r="0" b="0"/>
              <a:pathLst>
                <a:path w="11022" h="12367" extrusionOk="0">
                  <a:moveTo>
                    <a:pt x="1748" y="1"/>
                  </a:moveTo>
                  <a:lnTo>
                    <a:pt x="0" y="2958"/>
                  </a:lnTo>
                  <a:lnTo>
                    <a:pt x="9409" y="12366"/>
                  </a:lnTo>
                  <a:lnTo>
                    <a:pt x="11022" y="9409"/>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284" name="Shape 284"/>
            <p:cNvSpPr/>
            <p:nvPr/>
          </p:nvSpPr>
          <p:spPr>
            <a:xfrm>
              <a:off x="2570075" y="3816800"/>
              <a:ext cx="275575" cy="305800"/>
            </a:xfrm>
            <a:custGeom>
              <a:avLst/>
              <a:gdLst/>
              <a:ahLst/>
              <a:cxnLst/>
              <a:rect l="0" t="0" r="0" b="0"/>
              <a:pathLst>
                <a:path w="11023" h="12232" extrusionOk="0">
                  <a:moveTo>
                    <a:pt x="1614" y="1"/>
                  </a:moveTo>
                  <a:lnTo>
                    <a:pt x="1" y="2957"/>
                  </a:lnTo>
                  <a:lnTo>
                    <a:pt x="9275" y="12232"/>
                  </a:lnTo>
                  <a:lnTo>
                    <a:pt x="11022" y="9275"/>
                  </a:lnTo>
                  <a:lnTo>
                    <a:pt x="1614" y="1"/>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285" name="Shape 285"/>
            <p:cNvSpPr/>
            <p:nvPr/>
          </p:nvSpPr>
          <p:spPr>
            <a:xfrm>
              <a:off x="711900" y="1962000"/>
              <a:ext cx="275550" cy="305800"/>
            </a:xfrm>
            <a:custGeom>
              <a:avLst/>
              <a:gdLst/>
              <a:ahLst/>
              <a:cxnLst/>
              <a:rect l="0" t="0" r="0" b="0"/>
              <a:pathLst>
                <a:path w="11022" h="12232" extrusionOk="0">
                  <a:moveTo>
                    <a:pt x="1748" y="0"/>
                  </a:moveTo>
                  <a:lnTo>
                    <a:pt x="0" y="2957"/>
                  </a:lnTo>
                  <a:lnTo>
                    <a:pt x="9409" y="12231"/>
                  </a:lnTo>
                  <a:lnTo>
                    <a:pt x="11022" y="9274"/>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286" name="Shape 286"/>
            <p:cNvSpPr/>
            <p:nvPr/>
          </p:nvSpPr>
          <p:spPr>
            <a:xfrm>
              <a:off x="2603675" y="37563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287" name="Shape 287"/>
            <p:cNvSpPr/>
            <p:nvPr/>
          </p:nvSpPr>
          <p:spPr>
            <a:xfrm>
              <a:off x="748850" y="1898150"/>
              <a:ext cx="275575" cy="309150"/>
            </a:xfrm>
            <a:custGeom>
              <a:avLst/>
              <a:gdLst/>
              <a:ahLst/>
              <a:cxnLst/>
              <a:rect l="0" t="0" r="0" b="0"/>
              <a:pathLst>
                <a:path w="11023" h="12366" extrusionOk="0">
                  <a:moveTo>
                    <a:pt x="1748" y="0"/>
                  </a:moveTo>
                  <a:lnTo>
                    <a:pt x="1" y="2957"/>
                  </a:lnTo>
                  <a:lnTo>
                    <a:pt x="9275" y="12366"/>
                  </a:lnTo>
                  <a:lnTo>
                    <a:pt x="11022" y="9409"/>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288" name="Shape 288"/>
            <p:cNvSpPr/>
            <p:nvPr/>
          </p:nvSpPr>
          <p:spPr>
            <a:xfrm>
              <a:off x="2640650" y="36924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289" name="Shape 289"/>
            <p:cNvSpPr/>
            <p:nvPr/>
          </p:nvSpPr>
          <p:spPr>
            <a:xfrm>
              <a:off x="785825" y="1837675"/>
              <a:ext cx="275550" cy="305800"/>
            </a:xfrm>
            <a:custGeom>
              <a:avLst/>
              <a:gdLst/>
              <a:ahLst/>
              <a:cxnLst/>
              <a:rect l="0" t="0" r="0" b="0"/>
              <a:pathLst>
                <a:path w="11022" h="12232" extrusionOk="0">
                  <a:moveTo>
                    <a:pt x="1613" y="0"/>
                  </a:moveTo>
                  <a:lnTo>
                    <a:pt x="0" y="2957"/>
                  </a:lnTo>
                  <a:lnTo>
                    <a:pt x="9275" y="12231"/>
                  </a:lnTo>
                  <a:lnTo>
                    <a:pt x="11022" y="9274"/>
                  </a:lnTo>
                  <a:lnTo>
                    <a:pt x="1613"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290" name="Shape 290"/>
            <p:cNvSpPr/>
            <p:nvPr/>
          </p:nvSpPr>
          <p:spPr>
            <a:xfrm>
              <a:off x="2677600" y="3632000"/>
              <a:ext cx="275575" cy="305800"/>
            </a:xfrm>
            <a:custGeom>
              <a:avLst/>
              <a:gdLst/>
              <a:ahLst/>
              <a:cxnLst/>
              <a:rect l="0" t="0" r="0" b="0"/>
              <a:pathLst>
                <a:path w="11023" h="12232" extrusionOk="0">
                  <a:moveTo>
                    <a:pt x="1614" y="0"/>
                  </a:moveTo>
                  <a:lnTo>
                    <a:pt x="1" y="2957"/>
                  </a:lnTo>
                  <a:lnTo>
                    <a:pt x="9275" y="12231"/>
                  </a:lnTo>
                  <a:lnTo>
                    <a:pt x="11022" y="9274"/>
                  </a:lnTo>
                  <a:lnTo>
                    <a:pt x="1614" y="0"/>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291" name="Shape 291"/>
            <p:cNvSpPr/>
            <p:nvPr/>
          </p:nvSpPr>
          <p:spPr>
            <a:xfrm>
              <a:off x="819425" y="1777175"/>
              <a:ext cx="275550" cy="305800"/>
            </a:xfrm>
            <a:custGeom>
              <a:avLst/>
              <a:gdLst/>
              <a:ahLst/>
              <a:cxnLst/>
              <a:rect l="0" t="0" r="0" b="0"/>
              <a:pathLst>
                <a:path w="11022" h="12232" extrusionOk="0">
                  <a:moveTo>
                    <a:pt x="1748" y="1"/>
                  </a:moveTo>
                  <a:lnTo>
                    <a:pt x="0" y="2958"/>
                  </a:lnTo>
                  <a:lnTo>
                    <a:pt x="9275" y="12232"/>
                  </a:lnTo>
                  <a:lnTo>
                    <a:pt x="11022" y="9275"/>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292" name="Shape 292"/>
            <p:cNvSpPr/>
            <p:nvPr/>
          </p:nvSpPr>
          <p:spPr>
            <a:xfrm>
              <a:off x="2711200" y="35715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293" name="Shape 293"/>
            <p:cNvSpPr/>
            <p:nvPr/>
          </p:nvSpPr>
          <p:spPr>
            <a:xfrm>
              <a:off x="856375" y="1713350"/>
              <a:ext cx="275575" cy="309150"/>
            </a:xfrm>
            <a:custGeom>
              <a:avLst/>
              <a:gdLst/>
              <a:ahLst/>
              <a:cxnLst/>
              <a:rect l="0" t="0" r="0" b="0"/>
              <a:pathLst>
                <a:path w="11023" h="12366" extrusionOk="0">
                  <a:moveTo>
                    <a:pt x="1614" y="0"/>
                  </a:moveTo>
                  <a:lnTo>
                    <a:pt x="1" y="2957"/>
                  </a:lnTo>
                  <a:lnTo>
                    <a:pt x="9275" y="12366"/>
                  </a:lnTo>
                  <a:lnTo>
                    <a:pt x="11022" y="9409"/>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294" name="Shape 294"/>
            <p:cNvSpPr/>
            <p:nvPr/>
          </p:nvSpPr>
          <p:spPr>
            <a:xfrm>
              <a:off x="890000" y="1652850"/>
              <a:ext cx="275550" cy="305800"/>
            </a:xfrm>
            <a:custGeom>
              <a:avLst/>
              <a:gdLst/>
              <a:ahLst/>
              <a:cxnLst/>
              <a:rect l="0" t="0" r="0" b="0"/>
              <a:pathLst>
                <a:path w="11022" h="12232" extrusionOk="0">
                  <a:moveTo>
                    <a:pt x="1747" y="1"/>
                  </a:moveTo>
                  <a:lnTo>
                    <a:pt x="0" y="2958"/>
                  </a:lnTo>
                  <a:lnTo>
                    <a:pt x="9409" y="12232"/>
                  </a:lnTo>
                  <a:lnTo>
                    <a:pt x="11021" y="9275"/>
                  </a:lnTo>
                  <a:lnTo>
                    <a:pt x="1747"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295" name="Shape 295"/>
            <p:cNvSpPr/>
            <p:nvPr/>
          </p:nvSpPr>
          <p:spPr>
            <a:xfrm>
              <a:off x="2748175" y="3511025"/>
              <a:ext cx="275550" cy="305800"/>
            </a:xfrm>
            <a:custGeom>
              <a:avLst/>
              <a:gdLst/>
              <a:ahLst/>
              <a:cxnLst/>
              <a:rect l="0" t="0" r="0" b="0"/>
              <a:pathLst>
                <a:path w="11022" h="12232" extrusionOk="0">
                  <a:moveTo>
                    <a:pt x="1613" y="1"/>
                  </a:moveTo>
                  <a:lnTo>
                    <a:pt x="0" y="2823"/>
                  </a:lnTo>
                  <a:lnTo>
                    <a:pt x="9274" y="12232"/>
                  </a:lnTo>
                  <a:lnTo>
                    <a:pt x="11022" y="9275"/>
                  </a:lnTo>
                  <a:lnTo>
                    <a:pt x="1613"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296" name="Shape 296"/>
            <p:cNvSpPr/>
            <p:nvPr/>
          </p:nvSpPr>
          <p:spPr>
            <a:xfrm>
              <a:off x="2781775" y="3447175"/>
              <a:ext cx="275550" cy="305800"/>
            </a:xfrm>
            <a:custGeom>
              <a:avLst/>
              <a:gdLst/>
              <a:ahLst/>
              <a:cxnLst/>
              <a:rect l="0" t="0" r="0" b="0"/>
              <a:pathLst>
                <a:path w="11022" h="12232" extrusionOk="0">
                  <a:moveTo>
                    <a:pt x="1748" y="1"/>
                  </a:moveTo>
                  <a:lnTo>
                    <a:pt x="0" y="2958"/>
                  </a:lnTo>
                  <a:lnTo>
                    <a:pt x="9409" y="12232"/>
                  </a:lnTo>
                  <a:lnTo>
                    <a:pt x="11022" y="9409"/>
                  </a:lnTo>
                  <a:lnTo>
                    <a:pt x="1748"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297" name="Shape 297"/>
            <p:cNvSpPr/>
            <p:nvPr/>
          </p:nvSpPr>
          <p:spPr>
            <a:xfrm>
              <a:off x="926950" y="1592375"/>
              <a:ext cx="275550" cy="305800"/>
            </a:xfrm>
            <a:custGeom>
              <a:avLst/>
              <a:gdLst/>
              <a:ahLst/>
              <a:cxnLst/>
              <a:rect l="0" t="0" r="0" b="0"/>
              <a:pathLst>
                <a:path w="11022" h="12232" extrusionOk="0">
                  <a:moveTo>
                    <a:pt x="1613" y="1"/>
                  </a:moveTo>
                  <a:lnTo>
                    <a:pt x="1" y="2957"/>
                  </a:lnTo>
                  <a:lnTo>
                    <a:pt x="9275" y="12231"/>
                  </a:lnTo>
                  <a:lnTo>
                    <a:pt x="11022" y="9275"/>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298" name="Shape 298"/>
            <p:cNvSpPr/>
            <p:nvPr/>
          </p:nvSpPr>
          <p:spPr>
            <a:xfrm>
              <a:off x="960550" y="1531900"/>
              <a:ext cx="275550" cy="305800"/>
            </a:xfrm>
            <a:custGeom>
              <a:avLst/>
              <a:gdLst/>
              <a:ahLst/>
              <a:cxnLst/>
              <a:rect l="0" t="0" r="0" b="0"/>
              <a:pathLst>
                <a:path w="11022" h="12232" extrusionOk="0">
                  <a:moveTo>
                    <a:pt x="1748" y="0"/>
                  </a:moveTo>
                  <a:lnTo>
                    <a:pt x="1" y="2823"/>
                  </a:lnTo>
                  <a:lnTo>
                    <a:pt x="9409" y="12231"/>
                  </a:lnTo>
                  <a:lnTo>
                    <a:pt x="11022" y="9274"/>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299" name="Shape 299"/>
            <p:cNvSpPr/>
            <p:nvPr/>
          </p:nvSpPr>
          <p:spPr>
            <a:xfrm>
              <a:off x="2818725" y="3386700"/>
              <a:ext cx="275575" cy="305800"/>
            </a:xfrm>
            <a:custGeom>
              <a:avLst/>
              <a:gdLst/>
              <a:ahLst/>
              <a:cxnLst/>
              <a:rect l="0" t="0" r="0" b="0"/>
              <a:pathLst>
                <a:path w="11023" h="12232" extrusionOk="0">
                  <a:moveTo>
                    <a:pt x="1614" y="1"/>
                  </a:moveTo>
                  <a:lnTo>
                    <a:pt x="1" y="2957"/>
                  </a:lnTo>
                  <a:lnTo>
                    <a:pt x="9275" y="12231"/>
                  </a:lnTo>
                  <a:lnTo>
                    <a:pt x="11022" y="9275"/>
                  </a:lnTo>
                  <a:lnTo>
                    <a:pt x="1614" y="1"/>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300" name="Shape 300"/>
            <p:cNvSpPr/>
            <p:nvPr/>
          </p:nvSpPr>
          <p:spPr>
            <a:xfrm>
              <a:off x="997525" y="1468050"/>
              <a:ext cx="322600" cy="305800"/>
            </a:xfrm>
            <a:custGeom>
              <a:avLst/>
              <a:gdLst/>
              <a:ahLst/>
              <a:cxnLst/>
              <a:rect l="0" t="0" r="0" b="0"/>
              <a:pathLst>
                <a:path w="12904" h="12232" extrusionOk="0">
                  <a:moveTo>
                    <a:pt x="1747" y="0"/>
                  </a:moveTo>
                  <a:lnTo>
                    <a:pt x="0" y="2957"/>
                  </a:lnTo>
                  <a:lnTo>
                    <a:pt x="9274" y="12231"/>
                  </a:lnTo>
                  <a:lnTo>
                    <a:pt x="9946" y="11291"/>
                  </a:lnTo>
                  <a:lnTo>
                    <a:pt x="12903" y="11291"/>
                  </a:lnTo>
                  <a:lnTo>
                    <a:pt x="1747"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301" name="Shape 301"/>
            <p:cNvSpPr/>
            <p:nvPr/>
          </p:nvSpPr>
          <p:spPr>
            <a:xfrm>
              <a:off x="2852325" y="33262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302" name="Shape 302"/>
            <p:cNvSpPr/>
            <p:nvPr/>
          </p:nvSpPr>
          <p:spPr>
            <a:xfrm>
              <a:off x="1034475" y="1431100"/>
              <a:ext cx="383075" cy="319225"/>
            </a:xfrm>
            <a:custGeom>
              <a:avLst/>
              <a:gdLst/>
              <a:ahLst/>
              <a:cxnLst/>
              <a:rect l="0" t="0" r="0" b="0"/>
              <a:pathLst>
                <a:path w="15323" h="12769" extrusionOk="0">
                  <a:moveTo>
                    <a:pt x="1076" y="0"/>
                  </a:moveTo>
                  <a:lnTo>
                    <a:pt x="1" y="2016"/>
                  </a:lnTo>
                  <a:lnTo>
                    <a:pt x="10619" y="12769"/>
                  </a:lnTo>
                  <a:lnTo>
                    <a:pt x="15323" y="12769"/>
                  </a:lnTo>
                  <a:lnTo>
                    <a:pt x="2554"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303" name="Shape 303"/>
            <p:cNvSpPr/>
            <p:nvPr/>
          </p:nvSpPr>
          <p:spPr>
            <a:xfrm>
              <a:off x="2889300" y="32623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304" name="Shape 304"/>
            <p:cNvSpPr/>
            <p:nvPr/>
          </p:nvSpPr>
          <p:spPr>
            <a:xfrm>
              <a:off x="10781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305" name="Shape 305"/>
            <p:cNvSpPr/>
            <p:nvPr/>
          </p:nvSpPr>
          <p:spPr>
            <a:xfrm>
              <a:off x="2926250" y="32019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306" name="Shape 306"/>
            <p:cNvSpPr/>
            <p:nvPr/>
          </p:nvSpPr>
          <p:spPr>
            <a:xfrm>
              <a:off x="1175600" y="1431100"/>
              <a:ext cx="436850" cy="319225"/>
            </a:xfrm>
            <a:custGeom>
              <a:avLst/>
              <a:gdLst/>
              <a:ahLst/>
              <a:cxnLst/>
              <a:rect l="0" t="0" r="0" b="0"/>
              <a:pathLst>
                <a:path w="17474" h="12769" extrusionOk="0">
                  <a:moveTo>
                    <a:pt x="1" y="0"/>
                  </a:moveTo>
                  <a:lnTo>
                    <a:pt x="12769" y="12769"/>
                  </a:lnTo>
                  <a:lnTo>
                    <a:pt x="17474" y="12769"/>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307" name="Shape 307"/>
            <p:cNvSpPr/>
            <p:nvPr/>
          </p:nvSpPr>
          <p:spPr>
            <a:xfrm>
              <a:off x="2959850" y="31414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308" name="Shape 308"/>
            <p:cNvSpPr/>
            <p:nvPr/>
          </p:nvSpPr>
          <p:spPr>
            <a:xfrm>
              <a:off x="2996825" y="3077575"/>
              <a:ext cx="275550" cy="309150"/>
            </a:xfrm>
            <a:custGeom>
              <a:avLst/>
              <a:gdLst/>
              <a:ahLst/>
              <a:cxnLst/>
              <a:rect l="0" t="0" r="0" b="0"/>
              <a:pathLst>
                <a:path w="11022" h="12366" extrusionOk="0">
                  <a:moveTo>
                    <a:pt x="1613" y="0"/>
                  </a:moveTo>
                  <a:lnTo>
                    <a:pt x="0" y="2957"/>
                  </a:lnTo>
                  <a:lnTo>
                    <a:pt x="9275" y="12366"/>
                  </a:lnTo>
                  <a:lnTo>
                    <a:pt x="11022" y="9409"/>
                  </a:lnTo>
                  <a:lnTo>
                    <a:pt x="1613"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309" name="Shape 309"/>
            <p:cNvSpPr/>
            <p:nvPr/>
          </p:nvSpPr>
          <p:spPr>
            <a:xfrm>
              <a:off x="1273050" y="1431100"/>
              <a:ext cx="433500" cy="319225"/>
            </a:xfrm>
            <a:custGeom>
              <a:avLst/>
              <a:gdLst/>
              <a:ahLst/>
              <a:cxnLst/>
              <a:rect l="0" t="0" r="0" b="0"/>
              <a:pathLst>
                <a:path w="17340" h="12769" extrusionOk="0">
                  <a:moveTo>
                    <a:pt x="0" y="0"/>
                  </a:moveTo>
                  <a:lnTo>
                    <a:pt x="12769" y="12769"/>
                  </a:lnTo>
                  <a:lnTo>
                    <a:pt x="17339" y="12769"/>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310" name="Shape 310"/>
            <p:cNvSpPr/>
            <p:nvPr/>
          </p:nvSpPr>
          <p:spPr>
            <a:xfrm>
              <a:off x="1370500" y="1431100"/>
              <a:ext cx="433475" cy="319225"/>
            </a:xfrm>
            <a:custGeom>
              <a:avLst/>
              <a:gdLst/>
              <a:ahLst/>
              <a:cxnLst/>
              <a:rect l="0" t="0" r="0" b="0"/>
              <a:pathLst>
                <a:path w="17339" h="12769" extrusionOk="0">
                  <a:moveTo>
                    <a:pt x="0" y="0"/>
                  </a:moveTo>
                  <a:lnTo>
                    <a:pt x="12769" y="12769"/>
                  </a:lnTo>
                  <a:lnTo>
                    <a:pt x="17339" y="12769"/>
                  </a:lnTo>
                  <a:lnTo>
                    <a:pt x="4705" y="0"/>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311" name="Shape 311"/>
            <p:cNvSpPr/>
            <p:nvPr/>
          </p:nvSpPr>
          <p:spPr>
            <a:xfrm>
              <a:off x="3030425" y="3017075"/>
              <a:ext cx="275550" cy="305800"/>
            </a:xfrm>
            <a:custGeom>
              <a:avLst/>
              <a:gdLst/>
              <a:ahLst/>
              <a:cxnLst/>
              <a:rect l="0" t="0" r="0" b="0"/>
              <a:pathLst>
                <a:path w="11022" h="12232" extrusionOk="0">
                  <a:moveTo>
                    <a:pt x="1748" y="1"/>
                  </a:moveTo>
                  <a:lnTo>
                    <a:pt x="1" y="2958"/>
                  </a:lnTo>
                  <a:lnTo>
                    <a:pt x="9409" y="12232"/>
                  </a:lnTo>
                  <a:lnTo>
                    <a:pt x="11022" y="9275"/>
                  </a:lnTo>
                  <a:lnTo>
                    <a:pt x="1748" y="1"/>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312" name="Shape 312"/>
            <p:cNvSpPr/>
            <p:nvPr/>
          </p:nvSpPr>
          <p:spPr>
            <a:xfrm>
              <a:off x="1467950" y="143110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313" name="Shape 313"/>
            <p:cNvSpPr/>
            <p:nvPr/>
          </p:nvSpPr>
          <p:spPr>
            <a:xfrm>
              <a:off x="3067375" y="2956600"/>
              <a:ext cx="275575" cy="305800"/>
            </a:xfrm>
            <a:custGeom>
              <a:avLst/>
              <a:gdLst/>
              <a:ahLst/>
              <a:cxnLst/>
              <a:rect l="0" t="0" r="0" b="0"/>
              <a:pathLst>
                <a:path w="11023" h="12232" extrusionOk="0">
                  <a:moveTo>
                    <a:pt x="1614" y="0"/>
                  </a:moveTo>
                  <a:lnTo>
                    <a:pt x="1" y="2957"/>
                  </a:lnTo>
                  <a:lnTo>
                    <a:pt x="9275" y="12231"/>
                  </a:lnTo>
                  <a:lnTo>
                    <a:pt x="11022" y="9275"/>
                  </a:lnTo>
                  <a:lnTo>
                    <a:pt x="1614"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314" name="Shape 314"/>
            <p:cNvSpPr/>
            <p:nvPr/>
          </p:nvSpPr>
          <p:spPr>
            <a:xfrm>
              <a:off x="156537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315" name="Shape 315"/>
            <p:cNvSpPr/>
            <p:nvPr/>
          </p:nvSpPr>
          <p:spPr>
            <a:xfrm>
              <a:off x="3101000" y="2896125"/>
              <a:ext cx="275550" cy="305800"/>
            </a:xfrm>
            <a:custGeom>
              <a:avLst/>
              <a:gdLst/>
              <a:ahLst/>
              <a:cxnLst/>
              <a:rect l="0" t="0" r="0" b="0"/>
              <a:pathLst>
                <a:path w="11022" h="12232" extrusionOk="0">
                  <a:moveTo>
                    <a:pt x="1747" y="0"/>
                  </a:moveTo>
                  <a:lnTo>
                    <a:pt x="0" y="2823"/>
                  </a:lnTo>
                  <a:lnTo>
                    <a:pt x="9409" y="12231"/>
                  </a:lnTo>
                  <a:lnTo>
                    <a:pt x="11021" y="9274"/>
                  </a:lnTo>
                  <a:lnTo>
                    <a:pt x="1747"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316" name="Shape 316"/>
            <p:cNvSpPr/>
            <p:nvPr/>
          </p:nvSpPr>
          <p:spPr>
            <a:xfrm>
              <a:off x="3137950" y="2802025"/>
              <a:ext cx="275550" cy="336050"/>
            </a:xfrm>
            <a:custGeom>
              <a:avLst/>
              <a:gdLst/>
              <a:ahLst/>
              <a:cxnLst/>
              <a:rect l="0" t="0" r="0" b="0"/>
              <a:pathLst>
                <a:path w="11022" h="13442" extrusionOk="0">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317" name="Shape 317"/>
            <p:cNvSpPr/>
            <p:nvPr/>
          </p:nvSpPr>
          <p:spPr>
            <a:xfrm>
              <a:off x="166282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318" name="Shape 318"/>
            <p:cNvSpPr/>
            <p:nvPr/>
          </p:nvSpPr>
          <p:spPr>
            <a:xfrm>
              <a:off x="3006900" y="2573550"/>
              <a:ext cx="440200" cy="504050"/>
            </a:xfrm>
            <a:custGeom>
              <a:avLst/>
              <a:gdLst/>
              <a:ahLst/>
              <a:cxnLst/>
              <a:rect l="0" t="0" r="0" b="0"/>
              <a:pathLst>
                <a:path w="17608" h="20162" extrusionOk="0">
                  <a:moveTo>
                    <a:pt x="404" y="0"/>
                  </a:moveTo>
                  <a:lnTo>
                    <a:pt x="1" y="269"/>
                  </a:lnTo>
                  <a:lnTo>
                    <a:pt x="5243" y="9543"/>
                  </a:lnTo>
                  <a:lnTo>
                    <a:pt x="15995" y="20161"/>
                  </a:lnTo>
                  <a:lnTo>
                    <a:pt x="17608" y="17204"/>
                  </a:lnTo>
                  <a:lnTo>
                    <a:pt x="404"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319" name="Shape 319"/>
            <p:cNvSpPr/>
            <p:nvPr/>
          </p:nvSpPr>
          <p:spPr>
            <a:xfrm>
              <a:off x="1760275" y="1431100"/>
              <a:ext cx="433500" cy="319225"/>
            </a:xfrm>
            <a:custGeom>
              <a:avLst/>
              <a:gdLst/>
              <a:ahLst/>
              <a:cxnLst/>
              <a:rect l="0" t="0" r="0" b="0"/>
              <a:pathLst>
                <a:path w="17340" h="12769" extrusionOk="0">
                  <a:moveTo>
                    <a:pt x="1" y="0"/>
                  </a:moveTo>
                  <a:lnTo>
                    <a:pt x="12635" y="12769"/>
                  </a:lnTo>
                  <a:lnTo>
                    <a:pt x="17339" y="12769"/>
                  </a:lnTo>
                  <a:lnTo>
                    <a:pt x="4570"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320" name="Shape 320"/>
            <p:cNvSpPr/>
            <p:nvPr/>
          </p:nvSpPr>
          <p:spPr>
            <a:xfrm>
              <a:off x="18543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321" name="Shape 321"/>
            <p:cNvSpPr/>
            <p:nvPr/>
          </p:nvSpPr>
          <p:spPr>
            <a:xfrm>
              <a:off x="2872500" y="2345050"/>
              <a:ext cx="611575" cy="672050"/>
            </a:xfrm>
            <a:custGeom>
              <a:avLst/>
              <a:gdLst/>
              <a:ahLst/>
              <a:cxnLst/>
              <a:rect l="0" t="0" r="0" b="0"/>
              <a:pathLst>
                <a:path w="24463" h="26882" extrusionOk="0">
                  <a:moveTo>
                    <a:pt x="538" y="1"/>
                  </a:moveTo>
                  <a:lnTo>
                    <a:pt x="0" y="269"/>
                  </a:lnTo>
                  <a:lnTo>
                    <a:pt x="5377" y="9409"/>
                  </a:lnTo>
                  <a:lnTo>
                    <a:pt x="22715" y="26882"/>
                  </a:lnTo>
                  <a:lnTo>
                    <a:pt x="24462" y="23925"/>
                  </a:lnTo>
                  <a:lnTo>
                    <a:pt x="538" y="1"/>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322" name="Shape 322"/>
            <p:cNvSpPr/>
            <p:nvPr/>
          </p:nvSpPr>
          <p:spPr>
            <a:xfrm>
              <a:off x="2741450" y="2113200"/>
              <a:ext cx="779575" cy="843425"/>
            </a:xfrm>
            <a:custGeom>
              <a:avLst/>
              <a:gdLst/>
              <a:ahLst/>
              <a:cxnLst/>
              <a:rect l="0" t="0" r="0" b="0"/>
              <a:pathLst>
                <a:path w="31183" h="33737" extrusionOk="0">
                  <a:moveTo>
                    <a:pt x="404" y="0"/>
                  </a:moveTo>
                  <a:lnTo>
                    <a:pt x="0" y="404"/>
                  </a:lnTo>
                  <a:lnTo>
                    <a:pt x="5242" y="9543"/>
                  </a:lnTo>
                  <a:lnTo>
                    <a:pt x="29436" y="33736"/>
                  </a:lnTo>
                  <a:lnTo>
                    <a:pt x="31183" y="30780"/>
                  </a:lnTo>
                  <a:lnTo>
                    <a:pt x="404"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323" name="Shape 323"/>
            <p:cNvSpPr/>
            <p:nvPr/>
          </p:nvSpPr>
          <p:spPr>
            <a:xfrm>
              <a:off x="195180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324" name="Shape 324"/>
            <p:cNvSpPr/>
            <p:nvPr/>
          </p:nvSpPr>
          <p:spPr>
            <a:xfrm>
              <a:off x="204925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325" name="Shape 325"/>
            <p:cNvSpPr/>
            <p:nvPr/>
          </p:nvSpPr>
          <p:spPr>
            <a:xfrm>
              <a:off x="2610400" y="1884700"/>
              <a:ext cx="924075" cy="1008075"/>
            </a:xfrm>
            <a:custGeom>
              <a:avLst/>
              <a:gdLst/>
              <a:ahLst/>
              <a:cxnLst/>
              <a:rect l="0" t="0" r="0" b="0"/>
              <a:pathLst>
                <a:path w="36963" h="40323" extrusionOk="0">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326" name="Shape 326"/>
            <p:cNvSpPr/>
            <p:nvPr/>
          </p:nvSpPr>
          <p:spPr>
            <a:xfrm>
              <a:off x="2146700" y="1431100"/>
              <a:ext cx="1307125" cy="1297025"/>
            </a:xfrm>
            <a:custGeom>
              <a:avLst/>
              <a:gdLst/>
              <a:ahLst/>
              <a:cxnLst/>
              <a:rect l="0" t="0" r="0" b="0"/>
              <a:pathLst>
                <a:path w="52285" h="51881" extrusionOk="0">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dirty="0"/>
            </a:p>
          </p:txBody>
        </p:sp>
        <p:sp>
          <p:nvSpPr>
            <p:cNvPr id="327" name="Shape 327"/>
            <p:cNvSpPr/>
            <p:nvPr/>
          </p:nvSpPr>
          <p:spPr>
            <a:xfrm>
              <a:off x="2244150" y="1431100"/>
              <a:ext cx="1075275" cy="1065175"/>
            </a:xfrm>
            <a:custGeom>
              <a:avLst/>
              <a:gdLst/>
              <a:ahLst/>
              <a:cxnLst/>
              <a:rect l="0" t="0" r="0" b="0"/>
              <a:pathLst>
                <a:path w="43011" h="42607" extrusionOk="0">
                  <a:moveTo>
                    <a:pt x="0" y="0"/>
                  </a:moveTo>
                  <a:lnTo>
                    <a:pt x="42607" y="42607"/>
                  </a:lnTo>
                  <a:lnTo>
                    <a:pt x="43011" y="42338"/>
                  </a:lnTo>
                  <a:lnTo>
                    <a:pt x="37769" y="33064"/>
                  </a:lnTo>
                  <a:lnTo>
                    <a:pt x="4570" y="0"/>
                  </a:lnTo>
                  <a:close/>
                </a:path>
              </a:pathLst>
            </a:custGeom>
            <a:solidFill>
              <a:srgbClr val="2F9AE0"/>
            </a:solidFill>
            <a:ln>
              <a:noFill/>
            </a:ln>
          </p:spPr>
          <p:txBody>
            <a:bodyPr lIns="91425" tIns="91425" rIns="91425" bIns="91425" anchor="ctr" anchorCtr="0">
              <a:noAutofit/>
            </a:bodyPr>
            <a:lstStyle/>
            <a:p>
              <a:pPr lvl="0">
                <a:spcBef>
                  <a:spcPts val="0"/>
                </a:spcBef>
                <a:buNone/>
              </a:pPr>
              <a:endParaRPr dirty="0"/>
            </a:p>
          </p:txBody>
        </p:sp>
        <p:sp>
          <p:nvSpPr>
            <p:cNvPr id="328" name="Shape 328"/>
            <p:cNvSpPr/>
            <p:nvPr/>
          </p:nvSpPr>
          <p:spPr>
            <a:xfrm>
              <a:off x="2341575" y="1431100"/>
              <a:ext cx="846800" cy="836700"/>
            </a:xfrm>
            <a:custGeom>
              <a:avLst/>
              <a:gdLst/>
              <a:ahLst/>
              <a:cxnLst/>
              <a:rect l="0" t="0" r="0" b="0"/>
              <a:pathLst>
                <a:path w="33872" h="33468" extrusionOk="0">
                  <a:moveTo>
                    <a:pt x="1" y="0"/>
                  </a:moveTo>
                  <a:lnTo>
                    <a:pt x="33468" y="33467"/>
                  </a:lnTo>
                  <a:lnTo>
                    <a:pt x="33872" y="33198"/>
                  </a:lnTo>
                  <a:lnTo>
                    <a:pt x="28495" y="23924"/>
                  </a:lnTo>
                  <a:lnTo>
                    <a:pt x="4571" y="0"/>
                  </a:lnTo>
                  <a:close/>
                </a:path>
              </a:pathLst>
            </a:custGeom>
            <a:solidFill>
              <a:srgbClr val="3098E0"/>
            </a:solidFill>
            <a:ln>
              <a:noFill/>
            </a:ln>
          </p:spPr>
          <p:txBody>
            <a:bodyPr lIns="91425" tIns="91425" rIns="91425" bIns="91425" anchor="ctr" anchorCtr="0">
              <a:noAutofit/>
            </a:bodyPr>
            <a:lstStyle/>
            <a:p>
              <a:pPr lvl="0">
                <a:spcBef>
                  <a:spcPts val="0"/>
                </a:spcBef>
                <a:buNone/>
              </a:pPr>
              <a:endParaRPr dirty="0"/>
            </a:p>
          </p:txBody>
        </p:sp>
        <p:sp>
          <p:nvSpPr>
            <p:cNvPr id="329" name="Shape 329"/>
            <p:cNvSpPr/>
            <p:nvPr/>
          </p:nvSpPr>
          <p:spPr>
            <a:xfrm>
              <a:off x="2439025" y="1431100"/>
              <a:ext cx="618300" cy="608200"/>
            </a:xfrm>
            <a:custGeom>
              <a:avLst/>
              <a:gdLst/>
              <a:ahLst/>
              <a:cxnLst/>
              <a:rect l="0" t="0" r="0" b="0"/>
              <a:pathLst>
                <a:path w="24732" h="24328" extrusionOk="0">
                  <a:moveTo>
                    <a:pt x="1" y="0"/>
                  </a:moveTo>
                  <a:lnTo>
                    <a:pt x="24194" y="24328"/>
                  </a:lnTo>
                  <a:lnTo>
                    <a:pt x="24732" y="23924"/>
                  </a:lnTo>
                  <a:lnTo>
                    <a:pt x="19355" y="14785"/>
                  </a:lnTo>
                  <a:lnTo>
                    <a:pt x="4571" y="0"/>
                  </a:lnTo>
                  <a:close/>
                </a:path>
              </a:pathLst>
            </a:custGeom>
            <a:solidFill>
              <a:srgbClr val="3196E1"/>
            </a:solidFill>
            <a:ln>
              <a:noFill/>
            </a:ln>
          </p:spPr>
          <p:txBody>
            <a:bodyPr lIns="91425" tIns="91425" rIns="91425" bIns="91425" anchor="ctr" anchorCtr="0">
              <a:noAutofit/>
            </a:bodyPr>
            <a:lstStyle/>
            <a:p>
              <a:pPr lvl="0">
                <a:spcBef>
                  <a:spcPts val="0"/>
                </a:spcBef>
                <a:buNone/>
              </a:pPr>
              <a:endParaRPr dirty="0"/>
            </a:p>
          </p:txBody>
        </p:sp>
        <p:sp>
          <p:nvSpPr>
            <p:cNvPr id="330" name="Shape 330"/>
            <p:cNvSpPr/>
            <p:nvPr/>
          </p:nvSpPr>
          <p:spPr>
            <a:xfrm>
              <a:off x="2533125" y="1431100"/>
              <a:ext cx="389800" cy="376350"/>
            </a:xfrm>
            <a:custGeom>
              <a:avLst/>
              <a:gdLst/>
              <a:ahLst/>
              <a:cxnLst/>
              <a:rect l="0" t="0" r="0" b="0"/>
              <a:pathLst>
                <a:path w="15592" h="15054" extrusionOk="0">
                  <a:moveTo>
                    <a:pt x="0" y="0"/>
                  </a:moveTo>
                  <a:lnTo>
                    <a:pt x="15188" y="15054"/>
                  </a:lnTo>
                  <a:lnTo>
                    <a:pt x="15591" y="14785"/>
                  </a:lnTo>
                  <a:lnTo>
                    <a:pt x="10350"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dirty="0"/>
            </a:p>
          </p:txBody>
        </p:sp>
        <p:sp>
          <p:nvSpPr>
            <p:cNvPr id="331" name="Shape 331"/>
            <p:cNvSpPr/>
            <p:nvPr/>
          </p:nvSpPr>
          <p:spPr>
            <a:xfrm>
              <a:off x="2630575" y="1431100"/>
              <a:ext cx="161300" cy="147850"/>
            </a:xfrm>
            <a:custGeom>
              <a:avLst/>
              <a:gdLst/>
              <a:ahLst/>
              <a:cxnLst/>
              <a:rect l="0" t="0" r="0" b="0"/>
              <a:pathLst>
                <a:path w="6452" h="5914" extrusionOk="0">
                  <a:moveTo>
                    <a:pt x="0" y="0"/>
                  </a:moveTo>
                  <a:lnTo>
                    <a:pt x="6048" y="5914"/>
                  </a:lnTo>
                  <a:lnTo>
                    <a:pt x="6452" y="5645"/>
                  </a:lnTo>
                  <a:lnTo>
                    <a:pt x="3226" y="0"/>
                  </a:lnTo>
                  <a:close/>
                </a:path>
              </a:pathLst>
            </a:custGeom>
            <a:solidFill>
              <a:srgbClr val="3393E2"/>
            </a:solidFill>
            <a:ln>
              <a:noFill/>
            </a:ln>
          </p:spPr>
          <p:txBody>
            <a:bodyPr lIns="91425" tIns="91425" rIns="91425" bIns="91425" anchor="ctr" anchorCtr="0">
              <a:noAutofit/>
            </a:bodyPr>
            <a:lstStyle/>
            <a:p>
              <a:pPr lvl="0">
                <a:spcBef>
                  <a:spcPts val="0"/>
                </a:spcBef>
                <a:buNone/>
              </a:pPr>
              <a:endParaRPr dirty="0"/>
            </a:p>
          </p:txBody>
        </p:sp>
      </p:grpSp>
      <p:sp>
        <p:nvSpPr>
          <p:cNvPr id="332" name="Shape 332"/>
          <p:cNvSpPr/>
          <p:nvPr/>
        </p:nvSpPr>
        <p:spPr>
          <a:xfrm rot="10800000" flipH="1">
            <a:off x="733424" y="3936025"/>
            <a:ext cx="819899" cy="710099"/>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333" name="Shape 333"/>
          <p:cNvSpPr/>
          <p:nvPr/>
        </p:nvSpPr>
        <p:spPr>
          <a:xfrm rot="10800000" flipH="1">
            <a:off x="738524" y="100849"/>
            <a:ext cx="428700" cy="371100"/>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lvl="0">
              <a:spcBef>
                <a:spcPts val="0"/>
              </a:spcBef>
              <a:buNone/>
            </a:pPr>
            <a:endParaRPr dirty="0"/>
          </a:p>
        </p:txBody>
      </p:sp>
      <p:sp>
        <p:nvSpPr>
          <p:cNvPr id="334" name="Shape 334"/>
          <p:cNvSpPr/>
          <p:nvPr/>
        </p:nvSpPr>
        <p:spPr>
          <a:xfrm rot="10800000" flipH="1">
            <a:off x="-291324" y="4148475"/>
            <a:ext cx="1182300" cy="1023599"/>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335" name="Shape 335"/>
          <p:cNvSpPr/>
          <p:nvPr/>
        </p:nvSpPr>
        <p:spPr>
          <a:xfrm rot="10800000" flipH="1">
            <a:off x="420724" y="-65225"/>
            <a:ext cx="358799" cy="3105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336" name="Shape 336"/>
          <p:cNvSpPr/>
          <p:nvPr/>
        </p:nvSpPr>
        <p:spPr>
          <a:xfrm>
            <a:off x="1019338" y="4167057"/>
            <a:ext cx="248072" cy="248057"/>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grpSp>
        <p:nvGrpSpPr>
          <p:cNvPr id="337" name="Shape 337"/>
          <p:cNvGrpSpPr/>
          <p:nvPr/>
        </p:nvGrpSpPr>
        <p:grpSpPr>
          <a:xfrm>
            <a:off x="-50284" y="1452794"/>
            <a:ext cx="624843" cy="599376"/>
            <a:chOff x="5241175" y="4959100"/>
            <a:chExt cx="539775" cy="517775"/>
          </a:xfrm>
        </p:grpSpPr>
        <p:sp>
          <p:nvSpPr>
            <p:cNvPr id="338" name="Shape 338"/>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339" name="Shape 339"/>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340" name="Shape 340"/>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341" name="Shape 341"/>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342" name="Shape 342"/>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343" name="Shape 343"/>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grpSp>
      <p:sp>
        <p:nvSpPr>
          <p:cNvPr id="344" name="Shape 344"/>
          <p:cNvSpPr/>
          <p:nvPr/>
        </p:nvSpPr>
        <p:spPr>
          <a:xfrm>
            <a:off x="47198" y="4430470"/>
            <a:ext cx="505231" cy="459561"/>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lIns="91425" tIns="91425" rIns="91425" bIns="91425" anchor="ctr" anchorCtr="0">
            <a:noAutofit/>
          </a:bodyPr>
          <a:lstStyle/>
          <a:p>
            <a:pPr lvl="0">
              <a:spcBef>
                <a:spcPts val="0"/>
              </a:spcBef>
              <a:buNone/>
            </a:pP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853"/>
        <p:cNvGrpSpPr/>
        <p:nvPr/>
      </p:nvGrpSpPr>
      <p:grpSpPr>
        <a:xfrm>
          <a:off x="0" y="0"/>
          <a:ext cx="0" cy="0"/>
          <a:chOff x="0" y="0"/>
          <a:chExt cx="0" cy="0"/>
        </a:xfrm>
      </p:grpSpPr>
      <p:sp>
        <p:nvSpPr>
          <p:cNvPr id="854" name="Shape 854"/>
          <p:cNvSpPr txBox="1">
            <a:spLocks noGrp="1"/>
          </p:cNvSpPr>
          <p:nvPr>
            <p:ph type="title"/>
          </p:nvPr>
        </p:nvSpPr>
        <p:spPr>
          <a:xfrm>
            <a:off x="1732700" y="1735600"/>
            <a:ext cx="4944300" cy="6453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55" name="Shape 855"/>
          <p:cNvSpPr txBox="1">
            <a:spLocks noGrp="1"/>
          </p:cNvSpPr>
          <p:nvPr>
            <p:ph type="body" idx="1"/>
          </p:nvPr>
        </p:nvSpPr>
        <p:spPr>
          <a:xfrm>
            <a:off x="1732700" y="2380900"/>
            <a:ext cx="2176800" cy="25448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56" name="Shape 856"/>
          <p:cNvSpPr txBox="1">
            <a:spLocks noGrp="1"/>
          </p:cNvSpPr>
          <p:nvPr>
            <p:ph type="body" idx="2"/>
          </p:nvPr>
        </p:nvSpPr>
        <p:spPr>
          <a:xfrm>
            <a:off x="4020972" y="2380900"/>
            <a:ext cx="2176800" cy="25448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57" name="Shape 857"/>
          <p:cNvSpPr txBox="1">
            <a:spLocks noGrp="1"/>
          </p:cNvSpPr>
          <p:nvPr>
            <p:ph type="body" idx="3"/>
          </p:nvPr>
        </p:nvSpPr>
        <p:spPr>
          <a:xfrm>
            <a:off x="6309244" y="2380900"/>
            <a:ext cx="2176800" cy="25448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grpSp>
        <p:nvGrpSpPr>
          <p:cNvPr id="858" name="Shape 858"/>
          <p:cNvGrpSpPr/>
          <p:nvPr/>
        </p:nvGrpSpPr>
        <p:grpSpPr>
          <a:xfrm rot="10800000" flipH="1">
            <a:off x="411206" y="245768"/>
            <a:ext cx="1322798" cy="1145959"/>
            <a:chOff x="4088875" y="1431100"/>
            <a:chExt cx="3293000" cy="2852775"/>
          </a:xfrm>
        </p:grpSpPr>
        <p:sp>
          <p:nvSpPr>
            <p:cNvPr id="859" name="Shape 859"/>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dirty="0"/>
            </a:p>
          </p:txBody>
        </p:sp>
        <p:sp>
          <p:nvSpPr>
            <p:cNvPr id="860" name="Shape 860"/>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dirty="0"/>
            </a:p>
          </p:txBody>
        </p:sp>
        <p:sp>
          <p:nvSpPr>
            <p:cNvPr id="861" name="Shape 861"/>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dirty="0"/>
            </a:p>
          </p:txBody>
        </p:sp>
        <p:sp>
          <p:nvSpPr>
            <p:cNvPr id="862" name="Shape 862"/>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dirty="0"/>
            </a:p>
          </p:txBody>
        </p:sp>
        <p:sp>
          <p:nvSpPr>
            <p:cNvPr id="863" name="Shape 863"/>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dirty="0"/>
            </a:p>
          </p:txBody>
        </p:sp>
        <p:sp>
          <p:nvSpPr>
            <p:cNvPr id="864" name="Shape 864"/>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dirty="0"/>
            </a:p>
          </p:txBody>
        </p:sp>
        <p:sp>
          <p:nvSpPr>
            <p:cNvPr id="865" name="Shape 865"/>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866" name="Shape 866"/>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867" name="Shape 867"/>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868" name="Shape 868"/>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869" name="Shape 869"/>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870" name="Shape 870"/>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871" name="Shape 871"/>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872" name="Shape 872"/>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873" name="Shape 873"/>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874" name="Shape 874"/>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875" name="Shape 875"/>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876" name="Shape 876"/>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877" name="Shape 877"/>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878" name="Shape 878"/>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879" name="Shape 879"/>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880" name="Shape 880"/>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881" name="Shape 881"/>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882" name="Shape 882"/>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883" name="Shape 883"/>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884" name="Shape 884"/>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885" name="Shape 885"/>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886" name="Shape 886"/>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887" name="Shape 887"/>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888" name="Shape 888"/>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889" name="Shape 889"/>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890" name="Shape 890"/>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891" name="Shape 891"/>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892" name="Shape 892"/>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893" name="Shape 893"/>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894" name="Shape 894"/>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895" name="Shape 895"/>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896" name="Shape 896"/>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897" name="Shape 897"/>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898" name="Shape 898"/>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899" name="Shape 899"/>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900" name="Shape 900"/>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dirty="0"/>
            </a:p>
          </p:txBody>
        </p:sp>
        <p:sp>
          <p:nvSpPr>
            <p:cNvPr id="901" name="Shape 901"/>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dirty="0"/>
            </a:p>
          </p:txBody>
        </p:sp>
        <p:sp>
          <p:nvSpPr>
            <p:cNvPr id="902" name="Shape 902"/>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dirty="0"/>
            </a:p>
          </p:txBody>
        </p:sp>
        <p:sp>
          <p:nvSpPr>
            <p:cNvPr id="903" name="Shape 903"/>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dirty="0"/>
            </a:p>
          </p:txBody>
        </p:sp>
        <p:sp>
          <p:nvSpPr>
            <p:cNvPr id="904" name="Shape 904"/>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dirty="0"/>
            </a:p>
          </p:txBody>
        </p:sp>
        <p:sp>
          <p:nvSpPr>
            <p:cNvPr id="905" name="Shape 905"/>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dirty="0"/>
            </a:p>
          </p:txBody>
        </p:sp>
      </p:grpSp>
      <p:sp>
        <p:nvSpPr>
          <p:cNvPr id="906" name="Shape 906"/>
          <p:cNvSpPr/>
          <p:nvPr/>
        </p:nvSpPr>
        <p:spPr>
          <a:xfrm rot="10800000" flipH="1">
            <a:off x="-123825" y="1058975"/>
            <a:ext cx="819899" cy="710099"/>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907" name="Shape 907"/>
          <p:cNvSpPr/>
          <p:nvPr/>
        </p:nvSpPr>
        <p:spPr>
          <a:xfrm rot="10800000" flipH="1">
            <a:off x="638174" y="1440099"/>
            <a:ext cx="428700" cy="3711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908" name="Shape 908"/>
          <p:cNvSpPr/>
          <p:nvPr/>
        </p:nvSpPr>
        <p:spPr>
          <a:xfrm rot="10800000" flipH="1">
            <a:off x="1495424" y="-131649"/>
            <a:ext cx="819899" cy="710099"/>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909" name="Shape 909"/>
          <p:cNvSpPr/>
          <p:nvPr/>
        </p:nvSpPr>
        <p:spPr>
          <a:xfrm rot="10800000" flipH="1">
            <a:off x="327799" y="88924"/>
            <a:ext cx="358799" cy="310500"/>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dirty="0"/>
          </a:p>
        </p:txBody>
      </p:sp>
      <p:grpSp>
        <p:nvGrpSpPr>
          <p:cNvPr id="910" name="Shape 910"/>
          <p:cNvGrpSpPr/>
          <p:nvPr/>
        </p:nvGrpSpPr>
        <p:grpSpPr>
          <a:xfrm>
            <a:off x="1729783" y="61067"/>
            <a:ext cx="351203" cy="324660"/>
            <a:chOff x="5975075" y="2327500"/>
            <a:chExt cx="420100" cy="388350"/>
          </a:xfrm>
        </p:grpSpPr>
        <p:sp>
          <p:nvSpPr>
            <p:cNvPr id="911" name="Shape 911"/>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912" name="Shape 912"/>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grpSp>
      <p:sp>
        <p:nvSpPr>
          <p:cNvPr id="913" name="Shape 913"/>
          <p:cNvSpPr/>
          <p:nvPr/>
        </p:nvSpPr>
        <p:spPr>
          <a:xfrm>
            <a:off x="203100" y="1270176"/>
            <a:ext cx="166061" cy="287704"/>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grpSp>
        <p:nvGrpSpPr>
          <p:cNvPr id="914" name="Shape 914"/>
          <p:cNvGrpSpPr/>
          <p:nvPr/>
        </p:nvGrpSpPr>
        <p:grpSpPr>
          <a:xfrm>
            <a:off x="904276" y="515192"/>
            <a:ext cx="382958" cy="607110"/>
            <a:chOff x="6718575" y="2318625"/>
            <a:chExt cx="256950" cy="407375"/>
          </a:xfrm>
        </p:grpSpPr>
        <p:sp>
          <p:nvSpPr>
            <p:cNvPr id="915" name="Shape 915"/>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916" name="Shape 916"/>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917" name="Shape 917"/>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918" name="Shape 918"/>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919" name="Shape 919"/>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920" name="Shape 920"/>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921" name="Shape 921"/>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922" name="Shape 922"/>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grpSp>
      <p:grpSp>
        <p:nvGrpSpPr>
          <p:cNvPr id="923" name="Shape 923"/>
          <p:cNvGrpSpPr/>
          <p:nvPr/>
        </p:nvGrpSpPr>
        <p:grpSpPr>
          <a:xfrm>
            <a:off x="335759" y="1840530"/>
            <a:ext cx="342881" cy="350068"/>
            <a:chOff x="3951850" y="2985350"/>
            <a:chExt cx="407950" cy="416500"/>
          </a:xfrm>
        </p:grpSpPr>
        <p:sp>
          <p:nvSpPr>
            <p:cNvPr id="924" name="Shape 924"/>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925" name="Shape 925"/>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926" name="Shape 926"/>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927" name="Shape 927"/>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64"/>
        <p:cNvGrpSpPr/>
        <p:nvPr/>
      </p:nvGrpSpPr>
      <p:grpSpPr>
        <a:xfrm>
          <a:off x="0" y="0"/>
          <a:ext cx="0" cy="0"/>
          <a:chOff x="0" y="0"/>
          <a:chExt cx="0" cy="0"/>
        </a:xfrm>
      </p:grpSpPr>
      <p:grpSp>
        <p:nvGrpSpPr>
          <p:cNvPr id="1265" name="Shape 1265"/>
          <p:cNvGrpSpPr/>
          <p:nvPr/>
        </p:nvGrpSpPr>
        <p:grpSpPr>
          <a:xfrm rot="10800000" flipH="1">
            <a:off x="316371" y="178887"/>
            <a:ext cx="1088336" cy="942842"/>
            <a:chOff x="4088875" y="1431100"/>
            <a:chExt cx="3293000" cy="2852775"/>
          </a:xfrm>
        </p:grpSpPr>
        <p:sp>
          <p:nvSpPr>
            <p:cNvPr id="1266" name="Shape 1266"/>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dirty="0"/>
            </a:p>
          </p:txBody>
        </p:sp>
        <p:sp>
          <p:nvSpPr>
            <p:cNvPr id="1267" name="Shape 1267"/>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dirty="0"/>
            </a:p>
          </p:txBody>
        </p:sp>
        <p:sp>
          <p:nvSpPr>
            <p:cNvPr id="1268" name="Shape 1268"/>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dirty="0"/>
            </a:p>
          </p:txBody>
        </p:sp>
        <p:sp>
          <p:nvSpPr>
            <p:cNvPr id="1269" name="Shape 1269"/>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dirty="0"/>
            </a:p>
          </p:txBody>
        </p:sp>
        <p:sp>
          <p:nvSpPr>
            <p:cNvPr id="1270" name="Shape 1270"/>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dirty="0"/>
            </a:p>
          </p:txBody>
        </p:sp>
        <p:sp>
          <p:nvSpPr>
            <p:cNvPr id="1271" name="Shape 1271"/>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dirty="0"/>
            </a:p>
          </p:txBody>
        </p:sp>
        <p:sp>
          <p:nvSpPr>
            <p:cNvPr id="1272" name="Shape 1272"/>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1273" name="Shape 1273"/>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1274" name="Shape 1274"/>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1275" name="Shape 1275"/>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1276" name="Shape 1276"/>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1277" name="Shape 1277"/>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1278" name="Shape 1278"/>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1279" name="Shape 1279"/>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1280" name="Shape 1280"/>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1281" name="Shape 1281"/>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1282" name="Shape 1282"/>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1283" name="Shape 1283"/>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1284" name="Shape 1284"/>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1285" name="Shape 1285"/>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1286" name="Shape 1286"/>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1287" name="Shape 1287"/>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1288" name="Shape 1288"/>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1289" name="Shape 1289"/>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1290" name="Shape 1290"/>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1291" name="Shape 1291"/>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1292" name="Shape 1292"/>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1293" name="Shape 1293"/>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1294" name="Shape 1294"/>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1295" name="Shape 1295"/>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1296" name="Shape 1296"/>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1297" name="Shape 1297"/>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1298" name="Shape 1298"/>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1299" name="Shape 1299"/>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1300" name="Shape 1300"/>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1301" name="Shape 1301"/>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1302" name="Shape 1302"/>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1303" name="Shape 1303"/>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1304" name="Shape 1304"/>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1305" name="Shape 1305"/>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1306" name="Shape 1306"/>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1307" name="Shape 1307"/>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dirty="0"/>
            </a:p>
          </p:txBody>
        </p:sp>
        <p:sp>
          <p:nvSpPr>
            <p:cNvPr id="1308" name="Shape 1308"/>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dirty="0"/>
            </a:p>
          </p:txBody>
        </p:sp>
        <p:sp>
          <p:nvSpPr>
            <p:cNvPr id="1309" name="Shape 1309"/>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dirty="0"/>
            </a:p>
          </p:txBody>
        </p:sp>
        <p:sp>
          <p:nvSpPr>
            <p:cNvPr id="1310" name="Shape 1310"/>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dirty="0"/>
            </a:p>
          </p:txBody>
        </p:sp>
        <p:sp>
          <p:nvSpPr>
            <p:cNvPr id="1311" name="Shape 1311"/>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dirty="0"/>
            </a:p>
          </p:txBody>
        </p:sp>
        <p:sp>
          <p:nvSpPr>
            <p:cNvPr id="1312" name="Shape 1312"/>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dirty="0"/>
            </a:p>
          </p:txBody>
        </p:sp>
      </p:grpSp>
      <p:sp>
        <p:nvSpPr>
          <p:cNvPr id="1313" name="Shape 1313"/>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1314" name="Shape 1314"/>
          <p:cNvSpPr/>
          <p:nvPr/>
        </p:nvSpPr>
        <p:spPr>
          <a:xfrm rot="10800000" flipH="1">
            <a:off x="503115" y="1161450"/>
            <a:ext cx="352800" cy="3054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1315" name="Shape 1315"/>
          <p:cNvSpPr/>
          <p:nvPr/>
        </p:nvSpPr>
        <p:spPr>
          <a:xfrm rot="10800000" flipH="1">
            <a:off x="1208423" y="-131812"/>
            <a:ext cx="674400" cy="584400"/>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1316" name="Shape 1316"/>
          <p:cNvSpPr/>
          <p:nvPr/>
        </p:nvSpPr>
        <p:spPr>
          <a:xfrm rot="10800000" flipH="1">
            <a:off x="247753" y="49692"/>
            <a:ext cx="295199" cy="255599"/>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dirty="0"/>
          </a:p>
        </p:txBody>
      </p:sp>
      <p:grpSp>
        <p:nvGrpSpPr>
          <p:cNvPr id="1317" name="Shape 1317"/>
          <p:cNvGrpSpPr/>
          <p:nvPr/>
        </p:nvGrpSpPr>
        <p:grpSpPr>
          <a:xfrm rot="10800000" flipH="1">
            <a:off x="8218342" y="4123089"/>
            <a:ext cx="685311" cy="593091"/>
            <a:chOff x="238125" y="1431100"/>
            <a:chExt cx="3296350" cy="2852775"/>
          </a:xfrm>
        </p:grpSpPr>
        <p:sp>
          <p:nvSpPr>
            <p:cNvPr id="1318" name="Shape 1318"/>
            <p:cNvSpPr/>
            <p:nvPr/>
          </p:nvSpPr>
          <p:spPr>
            <a:xfrm>
              <a:off x="980725" y="4136025"/>
              <a:ext cx="157950" cy="147850"/>
            </a:xfrm>
            <a:custGeom>
              <a:avLst/>
              <a:gdLst/>
              <a:ahLst/>
              <a:cxnLst/>
              <a:rect l="0" t="0" r="0" b="0"/>
              <a:pathLst>
                <a:path w="6318" h="5914" extrusionOk="0">
                  <a:moveTo>
                    <a:pt x="403" y="0"/>
                  </a:moveTo>
                  <a:lnTo>
                    <a:pt x="0" y="269"/>
                  </a:lnTo>
                  <a:lnTo>
                    <a:pt x="3226" y="5914"/>
                  </a:lnTo>
                  <a:lnTo>
                    <a:pt x="6317" y="5914"/>
                  </a:lnTo>
                  <a:lnTo>
                    <a:pt x="403" y="0"/>
                  </a:lnTo>
                  <a:close/>
                </a:path>
              </a:pathLst>
            </a:custGeom>
            <a:solidFill>
              <a:srgbClr val="00E2C7"/>
            </a:solidFill>
            <a:ln>
              <a:noFill/>
            </a:ln>
          </p:spPr>
          <p:txBody>
            <a:bodyPr lIns="91425" tIns="91425" rIns="91425" bIns="91425" anchor="ctr" anchorCtr="0">
              <a:noAutofit/>
            </a:bodyPr>
            <a:lstStyle/>
            <a:p>
              <a:pPr lvl="0">
                <a:spcBef>
                  <a:spcPts val="0"/>
                </a:spcBef>
                <a:buNone/>
              </a:pPr>
              <a:endParaRPr dirty="0"/>
            </a:p>
          </p:txBody>
        </p:sp>
        <p:sp>
          <p:nvSpPr>
            <p:cNvPr id="1319" name="Shape 1319"/>
            <p:cNvSpPr/>
            <p:nvPr/>
          </p:nvSpPr>
          <p:spPr>
            <a:xfrm>
              <a:off x="849675" y="3907525"/>
              <a:ext cx="386425" cy="376350"/>
            </a:xfrm>
            <a:custGeom>
              <a:avLst/>
              <a:gdLst/>
              <a:ahLst/>
              <a:cxnLst/>
              <a:rect l="0" t="0" r="0" b="0"/>
              <a:pathLst>
                <a:path w="15457" h="15054" extrusionOk="0">
                  <a:moveTo>
                    <a:pt x="403" y="0"/>
                  </a:moveTo>
                  <a:lnTo>
                    <a:pt x="0" y="269"/>
                  </a:lnTo>
                  <a:lnTo>
                    <a:pt x="5242" y="9543"/>
                  </a:lnTo>
                  <a:lnTo>
                    <a:pt x="10887" y="15054"/>
                  </a:lnTo>
                  <a:lnTo>
                    <a:pt x="15457" y="15054"/>
                  </a:lnTo>
                  <a:lnTo>
                    <a:pt x="403" y="0"/>
                  </a:lnTo>
                  <a:close/>
                </a:path>
              </a:pathLst>
            </a:custGeom>
            <a:solidFill>
              <a:srgbClr val="01E0C8"/>
            </a:solidFill>
            <a:ln>
              <a:noFill/>
            </a:ln>
          </p:spPr>
          <p:txBody>
            <a:bodyPr lIns="91425" tIns="91425" rIns="91425" bIns="91425" anchor="ctr" anchorCtr="0">
              <a:noAutofit/>
            </a:bodyPr>
            <a:lstStyle/>
            <a:p>
              <a:pPr lvl="0">
                <a:spcBef>
                  <a:spcPts val="0"/>
                </a:spcBef>
                <a:buNone/>
              </a:pPr>
              <a:endParaRPr dirty="0"/>
            </a:p>
          </p:txBody>
        </p:sp>
        <p:sp>
          <p:nvSpPr>
            <p:cNvPr id="1320" name="Shape 1320"/>
            <p:cNvSpPr/>
            <p:nvPr/>
          </p:nvSpPr>
          <p:spPr>
            <a:xfrm>
              <a:off x="715250" y="3675675"/>
              <a:ext cx="618300" cy="608200"/>
            </a:xfrm>
            <a:custGeom>
              <a:avLst/>
              <a:gdLst/>
              <a:ahLst/>
              <a:cxnLst/>
              <a:rect l="0" t="0" r="0" b="0"/>
              <a:pathLst>
                <a:path w="24732" h="24328" extrusionOk="0">
                  <a:moveTo>
                    <a:pt x="404" y="0"/>
                  </a:moveTo>
                  <a:lnTo>
                    <a:pt x="1" y="404"/>
                  </a:lnTo>
                  <a:lnTo>
                    <a:pt x="5377" y="9543"/>
                  </a:lnTo>
                  <a:lnTo>
                    <a:pt x="20162"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dirty="0"/>
            </a:p>
          </p:txBody>
        </p:sp>
        <p:sp>
          <p:nvSpPr>
            <p:cNvPr id="1321" name="Shape 1321"/>
            <p:cNvSpPr/>
            <p:nvPr/>
          </p:nvSpPr>
          <p:spPr>
            <a:xfrm>
              <a:off x="584200" y="3447175"/>
              <a:ext cx="846800" cy="836700"/>
            </a:xfrm>
            <a:custGeom>
              <a:avLst/>
              <a:gdLst/>
              <a:ahLst/>
              <a:cxnLst/>
              <a:rect l="0" t="0" r="0" b="0"/>
              <a:pathLst>
                <a:path w="33872" h="33468" extrusionOk="0">
                  <a:moveTo>
                    <a:pt x="404" y="1"/>
                  </a:moveTo>
                  <a:lnTo>
                    <a:pt x="1" y="270"/>
                  </a:lnTo>
                  <a:lnTo>
                    <a:pt x="5243" y="9544"/>
                  </a:lnTo>
                  <a:lnTo>
                    <a:pt x="29167" y="33468"/>
                  </a:lnTo>
                  <a:lnTo>
                    <a:pt x="33872"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dirty="0"/>
            </a:p>
          </p:txBody>
        </p:sp>
        <p:sp>
          <p:nvSpPr>
            <p:cNvPr id="1322" name="Shape 1322"/>
            <p:cNvSpPr/>
            <p:nvPr/>
          </p:nvSpPr>
          <p:spPr>
            <a:xfrm>
              <a:off x="449800" y="3218700"/>
              <a:ext cx="1078650" cy="1065175"/>
            </a:xfrm>
            <a:custGeom>
              <a:avLst/>
              <a:gdLst/>
              <a:ahLst/>
              <a:cxnLst/>
              <a:rect l="0" t="0" r="0" b="0"/>
              <a:pathLst>
                <a:path w="43146" h="42607" extrusionOk="0">
                  <a:moveTo>
                    <a:pt x="404" y="0"/>
                  </a:moveTo>
                  <a:lnTo>
                    <a:pt x="1"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dirty="0"/>
            </a:p>
          </p:txBody>
        </p:sp>
        <p:sp>
          <p:nvSpPr>
            <p:cNvPr id="1323" name="Shape 1323"/>
            <p:cNvSpPr/>
            <p:nvPr/>
          </p:nvSpPr>
          <p:spPr>
            <a:xfrm>
              <a:off x="318750" y="2990200"/>
              <a:ext cx="1307150" cy="1293675"/>
            </a:xfrm>
            <a:custGeom>
              <a:avLst/>
              <a:gdLst/>
              <a:ahLst/>
              <a:cxnLst/>
              <a:rect l="0" t="0" r="0" b="0"/>
              <a:pathLst>
                <a:path w="52286" h="51747" extrusionOk="0">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dirty="0"/>
            </a:p>
          </p:txBody>
        </p:sp>
        <p:sp>
          <p:nvSpPr>
            <p:cNvPr id="1324" name="Shape 1324"/>
            <p:cNvSpPr/>
            <p:nvPr/>
          </p:nvSpPr>
          <p:spPr>
            <a:xfrm>
              <a:off x="1286500" y="3964650"/>
              <a:ext cx="436850" cy="319225"/>
            </a:xfrm>
            <a:custGeom>
              <a:avLst/>
              <a:gdLst/>
              <a:ahLst/>
              <a:cxnLst/>
              <a:rect l="0" t="0" r="0" b="0"/>
              <a:pathLst>
                <a:path w="17474" h="12769" extrusionOk="0">
                  <a:moveTo>
                    <a:pt x="0" y="0"/>
                  </a:moveTo>
                  <a:lnTo>
                    <a:pt x="12769" y="12769"/>
                  </a:lnTo>
                  <a:lnTo>
                    <a:pt x="17473" y="12769"/>
                  </a:lnTo>
                  <a:lnTo>
                    <a:pt x="4704"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1325" name="Shape 1325"/>
            <p:cNvSpPr/>
            <p:nvPr/>
          </p:nvSpPr>
          <p:spPr>
            <a:xfrm>
              <a:off x="238125" y="2822200"/>
              <a:ext cx="924075" cy="1008075"/>
            </a:xfrm>
            <a:custGeom>
              <a:avLst/>
              <a:gdLst/>
              <a:ahLst/>
              <a:cxnLst/>
              <a:rect l="0" t="0" r="0" b="0"/>
              <a:pathLst>
                <a:path w="36963" h="40323" extrusionOk="0">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1326" name="Shape 1326"/>
            <p:cNvSpPr/>
            <p:nvPr/>
          </p:nvSpPr>
          <p:spPr>
            <a:xfrm>
              <a:off x="138392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1327" name="Shape 1327"/>
            <p:cNvSpPr/>
            <p:nvPr/>
          </p:nvSpPr>
          <p:spPr>
            <a:xfrm>
              <a:off x="251550" y="2761700"/>
              <a:ext cx="779600" cy="840075"/>
            </a:xfrm>
            <a:custGeom>
              <a:avLst/>
              <a:gdLst/>
              <a:ahLst/>
              <a:cxnLst/>
              <a:rect l="0" t="0" r="0" b="0"/>
              <a:pathLst>
                <a:path w="31184" h="33603" extrusionOk="0">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1328" name="Shape 1328"/>
            <p:cNvSpPr/>
            <p:nvPr/>
          </p:nvSpPr>
          <p:spPr>
            <a:xfrm>
              <a:off x="288525" y="2697875"/>
              <a:ext cx="608200" cy="675400"/>
            </a:xfrm>
            <a:custGeom>
              <a:avLst/>
              <a:gdLst/>
              <a:ahLst/>
              <a:cxnLst/>
              <a:rect l="0" t="0" r="0" b="0"/>
              <a:pathLst>
                <a:path w="24328" h="27016" extrusionOk="0">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1329" name="Shape 1329"/>
            <p:cNvSpPr/>
            <p:nvPr/>
          </p:nvSpPr>
          <p:spPr>
            <a:xfrm>
              <a:off x="1481375" y="396465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1330" name="Shape 1330"/>
            <p:cNvSpPr/>
            <p:nvPr/>
          </p:nvSpPr>
          <p:spPr>
            <a:xfrm>
              <a:off x="1578825" y="3964650"/>
              <a:ext cx="433500" cy="319225"/>
            </a:xfrm>
            <a:custGeom>
              <a:avLst/>
              <a:gdLst/>
              <a:ahLst/>
              <a:cxnLst/>
              <a:rect l="0" t="0" r="0" b="0"/>
              <a:pathLst>
                <a:path w="17340" h="12769" extrusionOk="0">
                  <a:moveTo>
                    <a:pt x="1" y="0"/>
                  </a:moveTo>
                  <a:lnTo>
                    <a:pt x="12769" y="12769"/>
                  </a:lnTo>
                  <a:lnTo>
                    <a:pt x="17339" y="12769"/>
                  </a:lnTo>
                  <a:lnTo>
                    <a:pt x="4570" y="0"/>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1331" name="Shape 1331"/>
            <p:cNvSpPr/>
            <p:nvPr/>
          </p:nvSpPr>
          <p:spPr>
            <a:xfrm>
              <a:off x="322125" y="2637375"/>
              <a:ext cx="443550" cy="504050"/>
            </a:xfrm>
            <a:custGeom>
              <a:avLst/>
              <a:gdLst/>
              <a:ahLst/>
              <a:cxnLst/>
              <a:rect l="0" t="0" r="0" b="0"/>
              <a:pathLst>
                <a:path w="17742" h="20162" extrusionOk="0">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1332" name="Shape 1332"/>
            <p:cNvSpPr/>
            <p:nvPr/>
          </p:nvSpPr>
          <p:spPr>
            <a:xfrm>
              <a:off x="359075" y="2576900"/>
              <a:ext cx="275575" cy="336050"/>
            </a:xfrm>
            <a:custGeom>
              <a:avLst/>
              <a:gdLst/>
              <a:ahLst/>
              <a:cxnLst/>
              <a:rect l="0" t="0" r="0" b="0"/>
              <a:pathLst>
                <a:path w="11023" h="13442" extrusionOk="0">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1333" name="Shape 1333"/>
            <p:cNvSpPr/>
            <p:nvPr/>
          </p:nvSpPr>
          <p:spPr>
            <a:xfrm>
              <a:off x="1676275" y="396465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1334" name="Shape 1334"/>
            <p:cNvSpPr/>
            <p:nvPr/>
          </p:nvSpPr>
          <p:spPr>
            <a:xfrm>
              <a:off x="392675" y="2513050"/>
              <a:ext cx="275575" cy="309175"/>
            </a:xfrm>
            <a:custGeom>
              <a:avLst/>
              <a:gdLst/>
              <a:ahLst/>
              <a:cxnLst/>
              <a:rect l="0" t="0" r="0" b="0"/>
              <a:pathLst>
                <a:path w="11023" h="12367" extrusionOk="0">
                  <a:moveTo>
                    <a:pt x="1748" y="1"/>
                  </a:moveTo>
                  <a:lnTo>
                    <a:pt x="1" y="2958"/>
                  </a:lnTo>
                  <a:lnTo>
                    <a:pt x="9409" y="12366"/>
                  </a:lnTo>
                  <a:lnTo>
                    <a:pt x="11022" y="9409"/>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1335" name="Shape 1335"/>
            <p:cNvSpPr/>
            <p:nvPr/>
          </p:nvSpPr>
          <p:spPr>
            <a:xfrm>
              <a:off x="1773725" y="3964650"/>
              <a:ext cx="433475" cy="319225"/>
            </a:xfrm>
            <a:custGeom>
              <a:avLst/>
              <a:gdLst/>
              <a:ahLst/>
              <a:cxnLst/>
              <a:rect l="0" t="0" r="0" b="0"/>
              <a:pathLst>
                <a:path w="17339" h="12769" extrusionOk="0">
                  <a:moveTo>
                    <a:pt x="0" y="0"/>
                  </a:moveTo>
                  <a:lnTo>
                    <a:pt x="12634" y="12769"/>
                  </a:lnTo>
                  <a:lnTo>
                    <a:pt x="17339" y="12769"/>
                  </a:lnTo>
                  <a:lnTo>
                    <a:pt x="4570" y="0"/>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1336" name="Shape 1336"/>
            <p:cNvSpPr/>
            <p:nvPr/>
          </p:nvSpPr>
          <p:spPr>
            <a:xfrm>
              <a:off x="429650" y="24525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1337" name="Shape 1337"/>
            <p:cNvSpPr/>
            <p:nvPr/>
          </p:nvSpPr>
          <p:spPr>
            <a:xfrm>
              <a:off x="1871150" y="3964650"/>
              <a:ext cx="433500" cy="319225"/>
            </a:xfrm>
            <a:custGeom>
              <a:avLst/>
              <a:gdLst/>
              <a:ahLst/>
              <a:cxnLst/>
              <a:rect l="0" t="0" r="0" b="0"/>
              <a:pathLst>
                <a:path w="17340" h="12769" extrusionOk="0">
                  <a:moveTo>
                    <a:pt x="1" y="0"/>
                  </a:moveTo>
                  <a:lnTo>
                    <a:pt x="12635" y="12769"/>
                  </a:lnTo>
                  <a:lnTo>
                    <a:pt x="17340" y="12769"/>
                  </a:lnTo>
                  <a:lnTo>
                    <a:pt x="4571" y="0"/>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1338" name="Shape 1338"/>
            <p:cNvSpPr/>
            <p:nvPr/>
          </p:nvSpPr>
          <p:spPr>
            <a:xfrm>
              <a:off x="1965250" y="3964650"/>
              <a:ext cx="436850" cy="319225"/>
            </a:xfrm>
            <a:custGeom>
              <a:avLst/>
              <a:gdLst/>
              <a:ahLst/>
              <a:cxnLst/>
              <a:rect l="0" t="0" r="0" b="0"/>
              <a:pathLst>
                <a:path w="17474" h="12769" extrusionOk="0">
                  <a:moveTo>
                    <a:pt x="0" y="0"/>
                  </a:moveTo>
                  <a:lnTo>
                    <a:pt x="12769" y="12769"/>
                  </a:lnTo>
                  <a:lnTo>
                    <a:pt x="17473" y="12769"/>
                  </a:lnTo>
                  <a:lnTo>
                    <a:pt x="4705"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1339" name="Shape 1339"/>
            <p:cNvSpPr/>
            <p:nvPr/>
          </p:nvSpPr>
          <p:spPr>
            <a:xfrm>
              <a:off x="466600" y="23921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1340" name="Shape 1340"/>
            <p:cNvSpPr/>
            <p:nvPr/>
          </p:nvSpPr>
          <p:spPr>
            <a:xfrm>
              <a:off x="206270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1341" name="Shape 1341"/>
            <p:cNvSpPr/>
            <p:nvPr/>
          </p:nvSpPr>
          <p:spPr>
            <a:xfrm>
              <a:off x="500200" y="2328250"/>
              <a:ext cx="275575" cy="309150"/>
            </a:xfrm>
            <a:custGeom>
              <a:avLst/>
              <a:gdLst/>
              <a:ahLst/>
              <a:cxnLst/>
              <a:rect l="0" t="0" r="0" b="0"/>
              <a:pathLst>
                <a:path w="11023" h="12366" extrusionOk="0">
                  <a:moveTo>
                    <a:pt x="1748" y="1"/>
                  </a:moveTo>
                  <a:lnTo>
                    <a:pt x="1" y="2957"/>
                  </a:lnTo>
                  <a:lnTo>
                    <a:pt x="9275" y="12366"/>
                  </a:lnTo>
                  <a:lnTo>
                    <a:pt x="11022" y="9409"/>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1342" name="Shape 1342"/>
            <p:cNvSpPr/>
            <p:nvPr/>
          </p:nvSpPr>
          <p:spPr>
            <a:xfrm>
              <a:off x="537175" y="2267775"/>
              <a:ext cx="275550" cy="305800"/>
            </a:xfrm>
            <a:custGeom>
              <a:avLst/>
              <a:gdLst/>
              <a:ahLst/>
              <a:cxnLst/>
              <a:rect l="0" t="0" r="0" b="0"/>
              <a:pathLst>
                <a:path w="11022" h="12232" extrusionOk="0">
                  <a:moveTo>
                    <a:pt x="1613" y="0"/>
                  </a:moveTo>
                  <a:lnTo>
                    <a:pt x="0" y="2957"/>
                  </a:lnTo>
                  <a:lnTo>
                    <a:pt x="9274" y="12231"/>
                  </a:lnTo>
                  <a:lnTo>
                    <a:pt x="11022" y="9274"/>
                  </a:lnTo>
                  <a:lnTo>
                    <a:pt x="1613"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1343" name="Shape 1343"/>
            <p:cNvSpPr/>
            <p:nvPr/>
          </p:nvSpPr>
          <p:spPr>
            <a:xfrm>
              <a:off x="216015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1344" name="Shape 1344"/>
            <p:cNvSpPr/>
            <p:nvPr/>
          </p:nvSpPr>
          <p:spPr>
            <a:xfrm>
              <a:off x="570775" y="2207275"/>
              <a:ext cx="275550" cy="305800"/>
            </a:xfrm>
            <a:custGeom>
              <a:avLst/>
              <a:gdLst/>
              <a:ahLst/>
              <a:cxnLst/>
              <a:rect l="0" t="0" r="0" b="0"/>
              <a:pathLst>
                <a:path w="11022" h="12232" extrusionOk="0">
                  <a:moveTo>
                    <a:pt x="1748" y="1"/>
                  </a:moveTo>
                  <a:lnTo>
                    <a:pt x="0" y="2958"/>
                  </a:lnTo>
                  <a:lnTo>
                    <a:pt x="9409" y="12232"/>
                  </a:lnTo>
                  <a:lnTo>
                    <a:pt x="11022" y="9275"/>
                  </a:lnTo>
                  <a:lnTo>
                    <a:pt x="1748" y="1"/>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1345" name="Shape 1345"/>
            <p:cNvSpPr/>
            <p:nvPr/>
          </p:nvSpPr>
          <p:spPr>
            <a:xfrm>
              <a:off x="225757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1346" name="Shape 1346"/>
            <p:cNvSpPr/>
            <p:nvPr/>
          </p:nvSpPr>
          <p:spPr>
            <a:xfrm>
              <a:off x="2355025" y="3964650"/>
              <a:ext cx="383100" cy="319225"/>
            </a:xfrm>
            <a:custGeom>
              <a:avLst/>
              <a:gdLst/>
              <a:ahLst/>
              <a:cxnLst/>
              <a:rect l="0" t="0" r="0" b="0"/>
              <a:pathLst>
                <a:path w="15324" h="12769" extrusionOk="0">
                  <a:moveTo>
                    <a:pt x="1" y="0"/>
                  </a:moveTo>
                  <a:lnTo>
                    <a:pt x="12769" y="12769"/>
                  </a:lnTo>
                  <a:lnTo>
                    <a:pt x="14248" y="12769"/>
                  </a:lnTo>
                  <a:lnTo>
                    <a:pt x="15323" y="10753"/>
                  </a:lnTo>
                  <a:lnTo>
                    <a:pt x="4570" y="0"/>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1347" name="Shape 1347"/>
            <p:cNvSpPr/>
            <p:nvPr/>
          </p:nvSpPr>
          <p:spPr>
            <a:xfrm>
              <a:off x="607725" y="2146800"/>
              <a:ext cx="275575" cy="305800"/>
            </a:xfrm>
            <a:custGeom>
              <a:avLst/>
              <a:gdLst/>
              <a:ahLst/>
              <a:cxnLst/>
              <a:rect l="0" t="0" r="0" b="0"/>
              <a:pathLst>
                <a:path w="11023" h="12232" extrusionOk="0">
                  <a:moveTo>
                    <a:pt x="1614" y="1"/>
                  </a:moveTo>
                  <a:lnTo>
                    <a:pt x="1" y="2823"/>
                  </a:lnTo>
                  <a:lnTo>
                    <a:pt x="9275" y="12232"/>
                  </a:lnTo>
                  <a:lnTo>
                    <a:pt x="11022" y="9275"/>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1348" name="Shape 1348"/>
            <p:cNvSpPr/>
            <p:nvPr/>
          </p:nvSpPr>
          <p:spPr>
            <a:xfrm>
              <a:off x="2452475" y="3941125"/>
              <a:ext cx="322600" cy="305800"/>
            </a:xfrm>
            <a:custGeom>
              <a:avLst/>
              <a:gdLst/>
              <a:ahLst/>
              <a:cxnLst/>
              <a:rect l="0" t="0" r="0" b="0"/>
              <a:pathLst>
                <a:path w="12904" h="12232" extrusionOk="0">
                  <a:moveTo>
                    <a:pt x="3495" y="1"/>
                  </a:moveTo>
                  <a:lnTo>
                    <a:pt x="2957" y="941"/>
                  </a:lnTo>
                  <a:lnTo>
                    <a:pt x="0" y="941"/>
                  </a:lnTo>
                  <a:lnTo>
                    <a:pt x="11156" y="12232"/>
                  </a:lnTo>
                  <a:lnTo>
                    <a:pt x="12904" y="9275"/>
                  </a:lnTo>
                  <a:lnTo>
                    <a:pt x="3495"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1349" name="Shape 1349"/>
            <p:cNvSpPr/>
            <p:nvPr/>
          </p:nvSpPr>
          <p:spPr>
            <a:xfrm>
              <a:off x="641325" y="2082950"/>
              <a:ext cx="275575" cy="305800"/>
            </a:xfrm>
            <a:custGeom>
              <a:avLst/>
              <a:gdLst/>
              <a:ahLst/>
              <a:cxnLst/>
              <a:rect l="0" t="0" r="0" b="0"/>
              <a:pathLst>
                <a:path w="11023" h="12232" extrusionOk="0">
                  <a:moveTo>
                    <a:pt x="1748" y="1"/>
                  </a:moveTo>
                  <a:lnTo>
                    <a:pt x="1" y="2958"/>
                  </a:lnTo>
                  <a:lnTo>
                    <a:pt x="9409" y="12232"/>
                  </a:lnTo>
                  <a:lnTo>
                    <a:pt x="11022" y="9409"/>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1350" name="Shape 1350"/>
            <p:cNvSpPr/>
            <p:nvPr/>
          </p:nvSpPr>
          <p:spPr>
            <a:xfrm>
              <a:off x="678300" y="20224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1351" name="Shape 1351"/>
            <p:cNvSpPr/>
            <p:nvPr/>
          </p:nvSpPr>
          <p:spPr>
            <a:xfrm>
              <a:off x="2533125" y="3877275"/>
              <a:ext cx="275550" cy="309175"/>
            </a:xfrm>
            <a:custGeom>
              <a:avLst/>
              <a:gdLst/>
              <a:ahLst/>
              <a:cxnLst/>
              <a:rect l="0" t="0" r="0" b="0"/>
              <a:pathLst>
                <a:path w="11022" h="12367" extrusionOk="0">
                  <a:moveTo>
                    <a:pt x="1748" y="1"/>
                  </a:moveTo>
                  <a:lnTo>
                    <a:pt x="0" y="2958"/>
                  </a:lnTo>
                  <a:lnTo>
                    <a:pt x="9409" y="12366"/>
                  </a:lnTo>
                  <a:lnTo>
                    <a:pt x="11022" y="9409"/>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1352" name="Shape 1352"/>
            <p:cNvSpPr/>
            <p:nvPr/>
          </p:nvSpPr>
          <p:spPr>
            <a:xfrm>
              <a:off x="2570075" y="3816800"/>
              <a:ext cx="275575" cy="305800"/>
            </a:xfrm>
            <a:custGeom>
              <a:avLst/>
              <a:gdLst/>
              <a:ahLst/>
              <a:cxnLst/>
              <a:rect l="0" t="0" r="0" b="0"/>
              <a:pathLst>
                <a:path w="11023" h="12232" extrusionOk="0">
                  <a:moveTo>
                    <a:pt x="1614" y="1"/>
                  </a:moveTo>
                  <a:lnTo>
                    <a:pt x="1" y="2957"/>
                  </a:lnTo>
                  <a:lnTo>
                    <a:pt x="9275" y="12232"/>
                  </a:lnTo>
                  <a:lnTo>
                    <a:pt x="11022" y="9275"/>
                  </a:lnTo>
                  <a:lnTo>
                    <a:pt x="1614" y="1"/>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1353" name="Shape 1353"/>
            <p:cNvSpPr/>
            <p:nvPr/>
          </p:nvSpPr>
          <p:spPr>
            <a:xfrm>
              <a:off x="711900" y="1962000"/>
              <a:ext cx="275550" cy="305800"/>
            </a:xfrm>
            <a:custGeom>
              <a:avLst/>
              <a:gdLst/>
              <a:ahLst/>
              <a:cxnLst/>
              <a:rect l="0" t="0" r="0" b="0"/>
              <a:pathLst>
                <a:path w="11022" h="12232" extrusionOk="0">
                  <a:moveTo>
                    <a:pt x="1748" y="0"/>
                  </a:moveTo>
                  <a:lnTo>
                    <a:pt x="0" y="2957"/>
                  </a:lnTo>
                  <a:lnTo>
                    <a:pt x="9409" y="12231"/>
                  </a:lnTo>
                  <a:lnTo>
                    <a:pt x="11022" y="9274"/>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1354" name="Shape 1354"/>
            <p:cNvSpPr/>
            <p:nvPr/>
          </p:nvSpPr>
          <p:spPr>
            <a:xfrm>
              <a:off x="2603675" y="37563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1355" name="Shape 1355"/>
            <p:cNvSpPr/>
            <p:nvPr/>
          </p:nvSpPr>
          <p:spPr>
            <a:xfrm>
              <a:off x="748850" y="1898150"/>
              <a:ext cx="275575" cy="309150"/>
            </a:xfrm>
            <a:custGeom>
              <a:avLst/>
              <a:gdLst/>
              <a:ahLst/>
              <a:cxnLst/>
              <a:rect l="0" t="0" r="0" b="0"/>
              <a:pathLst>
                <a:path w="11023" h="12366" extrusionOk="0">
                  <a:moveTo>
                    <a:pt x="1748" y="0"/>
                  </a:moveTo>
                  <a:lnTo>
                    <a:pt x="1" y="2957"/>
                  </a:lnTo>
                  <a:lnTo>
                    <a:pt x="9275" y="12366"/>
                  </a:lnTo>
                  <a:lnTo>
                    <a:pt x="11022" y="9409"/>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1356" name="Shape 1356"/>
            <p:cNvSpPr/>
            <p:nvPr/>
          </p:nvSpPr>
          <p:spPr>
            <a:xfrm>
              <a:off x="2640650" y="36924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1357" name="Shape 1357"/>
            <p:cNvSpPr/>
            <p:nvPr/>
          </p:nvSpPr>
          <p:spPr>
            <a:xfrm>
              <a:off x="785825" y="1837675"/>
              <a:ext cx="275550" cy="305800"/>
            </a:xfrm>
            <a:custGeom>
              <a:avLst/>
              <a:gdLst/>
              <a:ahLst/>
              <a:cxnLst/>
              <a:rect l="0" t="0" r="0" b="0"/>
              <a:pathLst>
                <a:path w="11022" h="12232" extrusionOk="0">
                  <a:moveTo>
                    <a:pt x="1613" y="0"/>
                  </a:moveTo>
                  <a:lnTo>
                    <a:pt x="0" y="2957"/>
                  </a:lnTo>
                  <a:lnTo>
                    <a:pt x="9275" y="12231"/>
                  </a:lnTo>
                  <a:lnTo>
                    <a:pt x="11022" y="9274"/>
                  </a:lnTo>
                  <a:lnTo>
                    <a:pt x="1613"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1358" name="Shape 1358"/>
            <p:cNvSpPr/>
            <p:nvPr/>
          </p:nvSpPr>
          <p:spPr>
            <a:xfrm>
              <a:off x="2677600" y="3632000"/>
              <a:ext cx="275575" cy="305800"/>
            </a:xfrm>
            <a:custGeom>
              <a:avLst/>
              <a:gdLst/>
              <a:ahLst/>
              <a:cxnLst/>
              <a:rect l="0" t="0" r="0" b="0"/>
              <a:pathLst>
                <a:path w="11023" h="12232" extrusionOk="0">
                  <a:moveTo>
                    <a:pt x="1614" y="0"/>
                  </a:moveTo>
                  <a:lnTo>
                    <a:pt x="1" y="2957"/>
                  </a:lnTo>
                  <a:lnTo>
                    <a:pt x="9275" y="12231"/>
                  </a:lnTo>
                  <a:lnTo>
                    <a:pt x="11022" y="9274"/>
                  </a:lnTo>
                  <a:lnTo>
                    <a:pt x="1614" y="0"/>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1359" name="Shape 1359"/>
            <p:cNvSpPr/>
            <p:nvPr/>
          </p:nvSpPr>
          <p:spPr>
            <a:xfrm>
              <a:off x="819425" y="1777175"/>
              <a:ext cx="275550" cy="305800"/>
            </a:xfrm>
            <a:custGeom>
              <a:avLst/>
              <a:gdLst/>
              <a:ahLst/>
              <a:cxnLst/>
              <a:rect l="0" t="0" r="0" b="0"/>
              <a:pathLst>
                <a:path w="11022" h="12232" extrusionOk="0">
                  <a:moveTo>
                    <a:pt x="1748" y="1"/>
                  </a:moveTo>
                  <a:lnTo>
                    <a:pt x="0" y="2958"/>
                  </a:lnTo>
                  <a:lnTo>
                    <a:pt x="9275" y="12232"/>
                  </a:lnTo>
                  <a:lnTo>
                    <a:pt x="11022" y="9275"/>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1360" name="Shape 1360"/>
            <p:cNvSpPr/>
            <p:nvPr/>
          </p:nvSpPr>
          <p:spPr>
            <a:xfrm>
              <a:off x="2711200" y="35715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1361" name="Shape 1361"/>
            <p:cNvSpPr/>
            <p:nvPr/>
          </p:nvSpPr>
          <p:spPr>
            <a:xfrm>
              <a:off x="856375" y="1713350"/>
              <a:ext cx="275575" cy="309150"/>
            </a:xfrm>
            <a:custGeom>
              <a:avLst/>
              <a:gdLst/>
              <a:ahLst/>
              <a:cxnLst/>
              <a:rect l="0" t="0" r="0" b="0"/>
              <a:pathLst>
                <a:path w="11023" h="12366" extrusionOk="0">
                  <a:moveTo>
                    <a:pt x="1614" y="0"/>
                  </a:moveTo>
                  <a:lnTo>
                    <a:pt x="1" y="2957"/>
                  </a:lnTo>
                  <a:lnTo>
                    <a:pt x="9275" y="12366"/>
                  </a:lnTo>
                  <a:lnTo>
                    <a:pt x="11022" y="9409"/>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1362" name="Shape 1362"/>
            <p:cNvSpPr/>
            <p:nvPr/>
          </p:nvSpPr>
          <p:spPr>
            <a:xfrm>
              <a:off x="890000" y="1652850"/>
              <a:ext cx="275550" cy="305800"/>
            </a:xfrm>
            <a:custGeom>
              <a:avLst/>
              <a:gdLst/>
              <a:ahLst/>
              <a:cxnLst/>
              <a:rect l="0" t="0" r="0" b="0"/>
              <a:pathLst>
                <a:path w="11022" h="12232" extrusionOk="0">
                  <a:moveTo>
                    <a:pt x="1747" y="1"/>
                  </a:moveTo>
                  <a:lnTo>
                    <a:pt x="0" y="2958"/>
                  </a:lnTo>
                  <a:lnTo>
                    <a:pt x="9409" y="12232"/>
                  </a:lnTo>
                  <a:lnTo>
                    <a:pt x="11021" y="9275"/>
                  </a:lnTo>
                  <a:lnTo>
                    <a:pt x="1747"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1363" name="Shape 1363"/>
            <p:cNvSpPr/>
            <p:nvPr/>
          </p:nvSpPr>
          <p:spPr>
            <a:xfrm>
              <a:off x="2748175" y="3511025"/>
              <a:ext cx="275550" cy="305800"/>
            </a:xfrm>
            <a:custGeom>
              <a:avLst/>
              <a:gdLst/>
              <a:ahLst/>
              <a:cxnLst/>
              <a:rect l="0" t="0" r="0" b="0"/>
              <a:pathLst>
                <a:path w="11022" h="12232" extrusionOk="0">
                  <a:moveTo>
                    <a:pt x="1613" y="1"/>
                  </a:moveTo>
                  <a:lnTo>
                    <a:pt x="0" y="2823"/>
                  </a:lnTo>
                  <a:lnTo>
                    <a:pt x="9274" y="12232"/>
                  </a:lnTo>
                  <a:lnTo>
                    <a:pt x="11022" y="9275"/>
                  </a:lnTo>
                  <a:lnTo>
                    <a:pt x="1613"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1364" name="Shape 1364"/>
            <p:cNvSpPr/>
            <p:nvPr/>
          </p:nvSpPr>
          <p:spPr>
            <a:xfrm>
              <a:off x="2781775" y="3447175"/>
              <a:ext cx="275550" cy="305800"/>
            </a:xfrm>
            <a:custGeom>
              <a:avLst/>
              <a:gdLst/>
              <a:ahLst/>
              <a:cxnLst/>
              <a:rect l="0" t="0" r="0" b="0"/>
              <a:pathLst>
                <a:path w="11022" h="12232" extrusionOk="0">
                  <a:moveTo>
                    <a:pt x="1748" y="1"/>
                  </a:moveTo>
                  <a:lnTo>
                    <a:pt x="0" y="2958"/>
                  </a:lnTo>
                  <a:lnTo>
                    <a:pt x="9409" y="12232"/>
                  </a:lnTo>
                  <a:lnTo>
                    <a:pt x="11022" y="9409"/>
                  </a:lnTo>
                  <a:lnTo>
                    <a:pt x="1748"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1365" name="Shape 1365"/>
            <p:cNvSpPr/>
            <p:nvPr/>
          </p:nvSpPr>
          <p:spPr>
            <a:xfrm>
              <a:off x="926950" y="1592375"/>
              <a:ext cx="275550" cy="305800"/>
            </a:xfrm>
            <a:custGeom>
              <a:avLst/>
              <a:gdLst/>
              <a:ahLst/>
              <a:cxnLst/>
              <a:rect l="0" t="0" r="0" b="0"/>
              <a:pathLst>
                <a:path w="11022" h="12232" extrusionOk="0">
                  <a:moveTo>
                    <a:pt x="1613" y="1"/>
                  </a:moveTo>
                  <a:lnTo>
                    <a:pt x="1" y="2957"/>
                  </a:lnTo>
                  <a:lnTo>
                    <a:pt x="9275" y="12231"/>
                  </a:lnTo>
                  <a:lnTo>
                    <a:pt x="11022" y="9275"/>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1366" name="Shape 1366"/>
            <p:cNvSpPr/>
            <p:nvPr/>
          </p:nvSpPr>
          <p:spPr>
            <a:xfrm>
              <a:off x="960550" y="1531900"/>
              <a:ext cx="275550" cy="305800"/>
            </a:xfrm>
            <a:custGeom>
              <a:avLst/>
              <a:gdLst/>
              <a:ahLst/>
              <a:cxnLst/>
              <a:rect l="0" t="0" r="0" b="0"/>
              <a:pathLst>
                <a:path w="11022" h="12232" extrusionOk="0">
                  <a:moveTo>
                    <a:pt x="1748" y="0"/>
                  </a:moveTo>
                  <a:lnTo>
                    <a:pt x="1" y="2823"/>
                  </a:lnTo>
                  <a:lnTo>
                    <a:pt x="9409" y="12231"/>
                  </a:lnTo>
                  <a:lnTo>
                    <a:pt x="11022" y="9274"/>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1367" name="Shape 1367"/>
            <p:cNvSpPr/>
            <p:nvPr/>
          </p:nvSpPr>
          <p:spPr>
            <a:xfrm>
              <a:off x="2818725" y="3386700"/>
              <a:ext cx="275575" cy="305800"/>
            </a:xfrm>
            <a:custGeom>
              <a:avLst/>
              <a:gdLst/>
              <a:ahLst/>
              <a:cxnLst/>
              <a:rect l="0" t="0" r="0" b="0"/>
              <a:pathLst>
                <a:path w="11023" h="12232" extrusionOk="0">
                  <a:moveTo>
                    <a:pt x="1614" y="1"/>
                  </a:moveTo>
                  <a:lnTo>
                    <a:pt x="1" y="2957"/>
                  </a:lnTo>
                  <a:lnTo>
                    <a:pt x="9275" y="12231"/>
                  </a:lnTo>
                  <a:lnTo>
                    <a:pt x="11022" y="9275"/>
                  </a:lnTo>
                  <a:lnTo>
                    <a:pt x="1614" y="1"/>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1368" name="Shape 1368"/>
            <p:cNvSpPr/>
            <p:nvPr/>
          </p:nvSpPr>
          <p:spPr>
            <a:xfrm>
              <a:off x="997525" y="1468050"/>
              <a:ext cx="322600" cy="305800"/>
            </a:xfrm>
            <a:custGeom>
              <a:avLst/>
              <a:gdLst/>
              <a:ahLst/>
              <a:cxnLst/>
              <a:rect l="0" t="0" r="0" b="0"/>
              <a:pathLst>
                <a:path w="12904" h="12232" extrusionOk="0">
                  <a:moveTo>
                    <a:pt x="1747" y="0"/>
                  </a:moveTo>
                  <a:lnTo>
                    <a:pt x="0" y="2957"/>
                  </a:lnTo>
                  <a:lnTo>
                    <a:pt x="9274" y="12231"/>
                  </a:lnTo>
                  <a:lnTo>
                    <a:pt x="9946" y="11291"/>
                  </a:lnTo>
                  <a:lnTo>
                    <a:pt x="12903" y="11291"/>
                  </a:lnTo>
                  <a:lnTo>
                    <a:pt x="1747"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1369" name="Shape 1369"/>
            <p:cNvSpPr/>
            <p:nvPr/>
          </p:nvSpPr>
          <p:spPr>
            <a:xfrm>
              <a:off x="2852325" y="33262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1370" name="Shape 1370"/>
            <p:cNvSpPr/>
            <p:nvPr/>
          </p:nvSpPr>
          <p:spPr>
            <a:xfrm>
              <a:off x="1034475" y="1431100"/>
              <a:ext cx="383075" cy="319225"/>
            </a:xfrm>
            <a:custGeom>
              <a:avLst/>
              <a:gdLst/>
              <a:ahLst/>
              <a:cxnLst/>
              <a:rect l="0" t="0" r="0" b="0"/>
              <a:pathLst>
                <a:path w="15323" h="12769" extrusionOk="0">
                  <a:moveTo>
                    <a:pt x="1076" y="0"/>
                  </a:moveTo>
                  <a:lnTo>
                    <a:pt x="1" y="2016"/>
                  </a:lnTo>
                  <a:lnTo>
                    <a:pt x="10619" y="12769"/>
                  </a:lnTo>
                  <a:lnTo>
                    <a:pt x="15323" y="12769"/>
                  </a:lnTo>
                  <a:lnTo>
                    <a:pt x="2554"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1371" name="Shape 1371"/>
            <p:cNvSpPr/>
            <p:nvPr/>
          </p:nvSpPr>
          <p:spPr>
            <a:xfrm>
              <a:off x="2889300" y="32623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1372" name="Shape 1372"/>
            <p:cNvSpPr/>
            <p:nvPr/>
          </p:nvSpPr>
          <p:spPr>
            <a:xfrm>
              <a:off x="10781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1373" name="Shape 1373"/>
            <p:cNvSpPr/>
            <p:nvPr/>
          </p:nvSpPr>
          <p:spPr>
            <a:xfrm>
              <a:off x="2926250" y="32019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1374" name="Shape 1374"/>
            <p:cNvSpPr/>
            <p:nvPr/>
          </p:nvSpPr>
          <p:spPr>
            <a:xfrm>
              <a:off x="1175600" y="1431100"/>
              <a:ext cx="436850" cy="319225"/>
            </a:xfrm>
            <a:custGeom>
              <a:avLst/>
              <a:gdLst/>
              <a:ahLst/>
              <a:cxnLst/>
              <a:rect l="0" t="0" r="0" b="0"/>
              <a:pathLst>
                <a:path w="17474" h="12769" extrusionOk="0">
                  <a:moveTo>
                    <a:pt x="1" y="0"/>
                  </a:moveTo>
                  <a:lnTo>
                    <a:pt x="12769" y="12769"/>
                  </a:lnTo>
                  <a:lnTo>
                    <a:pt x="17474" y="12769"/>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1375" name="Shape 1375"/>
            <p:cNvSpPr/>
            <p:nvPr/>
          </p:nvSpPr>
          <p:spPr>
            <a:xfrm>
              <a:off x="2959850" y="31414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1376" name="Shape 1376"/>
            <p:cNvSpPr/>
            <p:nvPr/>
          </p:nvSpPr>
          <p:spPr>
            <a:xfrm>
              <a:off x="2996825" y="3077575"/>
              <a:ext cx="275550" cy="309150"/>
            </a:xfrm>
            <a:custGeom>
              <a:avLst/>
              <a:gdLst/>
              <a:ahLst/>
              <a:cxnLst/>
              <a:rect l="0" t="0" r="0" b="0"/>
              <a:pathLst>
                <a:path w="11022" h="12366" extrusionOk="0">
                  <a:moveTo>
                    <a:pt x="1613" y="0"/>
                  </a:moveTo>
                  <a:lnTo>
                    <a:pt x="0" y="2957"/>
                  </a:lnTo>
                  <a:lnTo>
                    <a:pt x="9275" y="12366"/>
                  </a:lnTo>
                  <a:lnTo>
                    <a:pt x="11022" y="9409"/>
                  </a:lnTo>
                  <a:lnTo>
                    <a:pt x="1613"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1377" name="Shape 1377"/>
            <p:cNvSpPr/>
            <p:nvPr/>
          </p:nvSpPr>
          <p:spPr>
            <a:xfrm>
              <a:off x="1273050" y="1431100"/>
              <a:ext cx="433500" cy="319225"/>
            </a:xfrm>
            <a:custGeom>
              <a:avLst/>
              <a:gdLst/>
              <a:ahLst/>
              <a:cxnLst/>
              <a:rect l="0" t="0" r="0" b="0"/>
              <a:pathLst>
                <a:path w="17340" h="12769" extrusionOk="0">
                  <a:moveTo>
                    <a:pt x="0" y="0"/>
                  </a:moveTo>
                  <a:lnTo>
                    <a:pt x="12769" y="12769"/>
                  </a:lnTo>
                  <a:lnTo>
                    <a:pt x="17339" y="12769"/>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1378" name="Shape 1378"/>
            <p:cNvSpPr/>
            <p:nvPr/>
          </p:nvSpPr>
          <p:spPr>
            <a:xfrm>
              <a:off x="1370500" y="1431100"/>
              <a:ext cx="433475" cy="319225"/>
            </a:xfrm>
            <a:custGeom>
              <a:avLst/>
              <a:gdLst/>
              <a:ahLst/>
              <a:cxnLst/>
              <a:rect l="0" t="0" r="0" b="0"/>
              <a:pathLst>
                <a:path w="17339" h="12769" extrusionOk="0">
                  <a:moveTo>
                    <a:pt x="0" y="0"/>
                  </a:moveTo>
                  <a:lnTo>
                    <a:pt x="12769" y="12769"/>
                  </a:lnTo>
                  <a:lnTo>
                    <a:pt x="17339" y="12769"/>
                  </a:lnTo>
                  <a:lnTo>
                    <a:pt x="4705" y="0"/>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1379" name="Shape 1379"/>
            <p:cNvSpPr/>
            <p:nvPr/>
          </p:nvSpPr>
          <p:spPr>
            <a:xfrm>
              <a:off x="3030425" y="3017075"/>
              <a:ext cx="275550" cy="305800"/>
            </a:xfrm>
            <a:custGeom>
              <a:avLst/>
              <a:gdLst/>
              <a:ahLst/>
              <a:cxnLst/>
              <a:rect l="0" t="0" r="0" b="0"/>
              <a:pathLst>
                <a:path w="11022" h="12232" extrusionOk="0">
                  <a:moveTo>
                    <a:pt x="1748" y="1"/>
                  </a:moveTo>
                  <a:lnTo>
                    <a:pt x="1" y="2958"/>
                  </a:lnTo>
                  <a:lnTo>
                    <a:pt x="9409" y="12232"/>
                  </a:lnTo>
                  <a:lnTo>
                    <a:pt x="11022" y="9275"/>
                  </a:lnTo>
                  <a:lnTo>
                    <a:pt x="1748" y="1"/>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1380" name="Shape 1380"/>
            <p:cNvSpPr/>
            <p:nvPr/>
          </p:nvSpPr>
          <p:spPr>
            <a:xfrm>
              <a:off x="1467950" y="143110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1381" name="Shape 1381"/>
            <p:cNvSpPr/>
            <p:nvPr/>
          </p:nvSpPr>
          <p:spPr>
            <a:xfrm>
              <a:off x="3067375" y="2956600"/>
              <a:ext cx="275575" cy="305800"/>
            </a:xfrm>
            <a:custGeom>
              <a:avLst/>
              <a:gdLst/>
              <a:ahLst/>
              <a:cxnLst/>
              <a:rect l="0" t="0" r="0" b="0"/>
              <a:pathLst>
                <a:path w="11023" h="12232" extrusionOk="0">
                  <a:moveTo>
                    <a:pt x="1614" y="0"/>
                  </a:moveTo>
                  <a:lnTo>
                    <a:pt x="1" y="2957"/>
                  </a:lnTo>
                  <a:lnTo>
                    <a:pt x="9275" y="12231"/>
                  </a:lnTo>
                  <a:lnTo>
                    <a:pt x="11022" y="9275"/>
                  </a:lnTo>
                  <a:lnTo>
                    <a:pt x="1614"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1382" name="Shape 1382"/>
            <p:cNvSpPr/>
            <p:nvPr/>
          </p:nvSpPr>
          <p:spPr>
            <a:xfrm>
              <a:off x="156537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1383" name="Shape 1383"/>
            <p:cNvSpPr/>
            <p:nvPr/>
          </p:nvSpPr>
          <p:spPr>
            <a:xfrm>
              <a:off x="3101000" y="2896125"/>
              <a:ext cx="275550" cy="305800"/>
            </a:xfrm>
            <a:custGeom>
              <a:avLst/>
              <a:gdLst/>
              <a:ahLst/>
              <a:cxnLst/>
              <a:rect l="0" t="0" r="0" b="0"/>
              <a:pathLst>
                <a:path w="11022" h="12232" extrusionOk="0">
                  <a:moveTo>
                    <a:pt x="1747" y="0"/>
                  </a:moveTo>
                  <a:lnTo>
                    <a:pt x="0" y="2823"/>
                  </a:lnTo>
                  <a:lnTo>
                    <a:pt x="9409" y="12231"/>
                  </a:lnTo>
                  <a:lnTo>
                    <a:pt x="11021" y="9274"/>
                  </a:lnTo>
                  <a:lnTo>
                    <a:pt x="1747"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1384" name="Shape 1384"/>
            <p:cNvSpPr/>
            <p:nvPr/>
          </p:nvSpPr>
          <p:spPr>
            <a:xfrm>
              <a:off x="3137950" y="2802025"/>
              <a:ext cx="275550" cy="336050"/>
            </a:xfrm>
            <a:custGeom>
              <a:avLst/>
              <a:gdLst/>
              <a:ahLst/>
              <a:cxnLst/>
              <a:rect l="0" t="0" r="0" b="0"/>
              <a:pathLst>
                <a:path w="11022" h="13442" extrusionOk="0">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1385" name="Shape 1385"/>
            <p:cNvSpPr/>
            <p:nvPr/>
          </p:nvSpPr>
          <p:spPr>
            <a:xfrm>
              <a:off x="166282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1386" name="Shape 1386"/>
            <p:cNvSpPr/>
            <p:nvPr/>
          </p:nvSpPr>
          <p:spPr>
            <a:xfrm>
              <a:off x="3006900" y="2573550"/>
              <a:ext cx="440200" cy="504050"/>
            </a:xfrm>
            <a:custGeom>
              <a:avLst/>
              <a:gdLst/>
              <a:ahLst/>
              <a:cxnLst/>
              <a:rect l="0" t="0" r="0" b="0"/>
              <a:pathLst>
                <a:path w="17608" h="20162" extrusionOk="0">
                  <a:moveTo>
                    <a:pt x="404" y="0"/>
                  </a:moveTo>
                  <a:lnTo>
                    <a:pt x="1" y="269"/>
                  </a:lnTo>
                  <a:lnTo>
                    <a:pt x="5243" y="9543"/>
                  </a:lnTo>
                  <a:lnTo>
                    <a:pt x="15995" y="20161"/>
                  </a:lnTo>
                  <a:lnTo>
                    <a:pt x="17608" y="17204"/>
                  </a:lnTo>
                  <a:lnTo>
                    <a:pt x="404"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1387" name="Shape 1387"/>
            <p:cNvSpPr/>
            <p:nvPr/>
          </p:nvSpPr>
          <p:spPr>
            <a:xfrm>
              <a:off x="1760275" y="1431100"/>
              <a:ext cx="433500" cy="319225"/>
            </a:xfrm>
            <a:custGeom>
              <a:avLst/>
              <a:gdLst/>
              <a:ahLst/>
              <a:cxnLst/>
              <a:rect l="0" t="0" r="0" b="0"/>
              <a:pathLst>
                <a:path w="17340" h="12769" extrusionOk="0">
                  <a:moveTo>
                    <a:pt x="1" y="0"/>
                  </a:moveTo>
                  <a:lnTo>
                    <a:pt x="12635" y="12769"/>
                  </a:lnTo>
                  <a:lnTo>
                    <a:pt x="17339" y="12769"/>
                  </a:lnTo>
                  <a:lnTo>
                    <a:pt x="4570"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1388" name="Shape 1388"/>
            <p:cNvSpPr/>
            <p:nvPr/>
          </p:nvSpPr>
          <p:spPr>
            <a:xfrm>
              <a:off x="18543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1389" name="Shape 1389"/>
            <p:cNvSpPr/>
            <p:nvPr/>
          </p:nvSpPr>
          <p:spPr>
            <a:xfrm>
              <a:off x="2872500" y="2345050"/>
              <a:ext cx="611575" cy="672050"/>
            </a:xfrm>
            <a:custGeom>
              <a:avLst/>
              <a:gdLst/>
              <a:ahLst/>
              <a:cxnLst/>
              <a:rect l="0" t="0" r="0" b="0"/>
              <a:pathLst>
                <a:path w="24463" h="26882" extrusionOk="0">
                  <a:moveTo>
                    <a:pt x="538" y="1"/>
                  </a:moveTo>
                  <a:lnTo>
                    <a:pt x="0" y="269"/>
                  </a:lnTo>
                  <a:lnTo>
                    <a:pt x="5377" y="9409"/>
                  </a:lnTo>
                  <a:lnTo>
                    <a:pt x="22715" y="26882"/>
                  </a:lnTo>
                  <a:lnTo>
                    <a:pt x="24462" y="23925"/>
                  </a:lnTo>
                  <a:lnTo>
                    <a:pt x="538" y="1"/>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1390" name="Shape 1390"/>
            <p:cNvSpPr/>
            <p:nvPr/>
          </p:nvSpPr>
          <p:spPr>
            <a:xfrm>
              <a:off x="2741450" y="2113200"/>
              <a:ext cx="779575" cy="843425"/>
            </a:xfrm>
            <a:custGeom>
              <a:avLst/>
              <a:gdLst/>
              <a:ahLst/>
              <a:cxnLst/>
              <a:rect l="0" t="0" r="0" b="0"/>
              <a:pathLst>
                <a:path w="31183" h="33737" extrusionOk="0">
                  <a:moveTo>
                    <a:pt x="404" y="0"/>
                  </a:moveTo>
                  <a:lnTo>
                    <a:pt x="0" y="404"/>
                  </a:lnTo>
                  <a:lnTo>
                    <a:pt x="5242" y="9543"/>
                  </a:lnTo>
                  <a:lnTo>
                    <a:pt x="29436" y="33736"/>
                  </a:lnTo>
                  <a:lnTo>
                    <a:pt x="31183" y="30780"/>
                  </a:lnTo>
                  <a:lnTo>
                    <a:pt x="404"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1391" name="Shape 1391"/>
            <p:cNvSpPr/>
            <p:nvPr/>
          </p:nvSpPr>
          <p:spPr>
            <a:xfrm>
              <a:off x="195180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1392" name="Shape 1392"/>
            <p:cNvSpPr/>
            <p:nvPr/>
          </p:nvSpPr>
          <p:spPr>
            <a:xfrm>
              <a:off x="204925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1393" name="Shape 1393"/>
            <p:cNvSpPr/>
            <p:nvPr/>
          </p:nvSpPr>
          <p:spPr>
            <a:xfrm>
              <a:off x="2610400" y="1884700"/>
              <a:ext cx="924075" cy="1008075"/>
            </a:xfrm>
            <a:custGeom>
              <a:avLst/>
              <a:gdLst/>
              <a:ahLst/>
              <a:cxnLst/>
              <a:rect l="0" t="0" r="0" b="0"/>
              <a:pathLst>
                <a:path w="36963" h="40323" extrusionOk="0">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1394" name="Shape 1394"/>
            <p:cNvSpPr/>
            <p:nvPr/>
          </p:nvSpPr>
          <p:spPr>
            <a:xfrm>
              <a:off x="2146700" y="1431100"/>
              <a:ext cx="1307125" cy="1297025"/>
            </a:xfrm>
            <a:custGeom>
              <a:avLst/>
              <a:gdLst/>
              <a:ahLst/>
              <a:cxnLst/>
              <a:rect l="0" t="0" r="0" b="0"/>
              <a:pathLst>
                <a:path w="52285" h="51881" extrusionOk="0">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dirty="0"/>
            </a:p>
          </p:txBody>
        </p:sp>
        <p:sp>
          <p:nvSpPr>
            <p:cNvPr id="1395" name="Shape 1395"/>
            <p:cNvSpPr/>
            <p:nvPr/>
          </p:nvSpPr>
          <p:spPr>
            <a:xfrm>
              <a:off x="2244150" y="1431100"/>
              <a:ext cx="1075275" cy="1065175"/>
            </a:xfrm>
            <a:custGeom>
              <a:avLst/>
              <a:gdLst/>
              <a:ahLst/>
              <a:cxnLst/>
              <a:rect l="0" t="0" r="0" b="0"/>
              <a:pathLst>
                <a:path w="43011" h="42607" extrusionOk="0">
                  <a:moveTo>
                    <a:pt x="0" y="0"/>
                  </a:moveTo>
                  <a:lnTo>
                    <a:pt x="42607" y="42607"/>
                  </a:lnTo>
                  <a:lnTo>
                    <a:pt x="43011" y="42338"/>
                  </a:lnTo>
                  <a:lnTo>
                    <a:pt x="37769" y="33064"/>
                  </a:lnTo>
                  <a:lnTo>
                    <a:pt x="4570" y="0"/>
                  </a:lnTo>
                  <a:close/>
                </a:path>
              </a:pathLst>
            </a:custGeom>
            <a:solidFill>
              <a:srgbClr val="2F9AE0"/>
            </a:solidFill>
            <a:ln>
              <a:noFill/>
            </a:ln>
          </p:spPr>
          <p:txBody>
            <a:bodyPr lIns="91425" tIns="91425" rIns="91425" bIns="91425" anchor="ctr" anchorCtr="0">
              <a:noAutofit/>
            </a:bodyPr>
            <a:lstStyle/>
            <a:p>
              <a:pPr lvl="0">
                <a:spcBef>
                  <a:spcPts val="0"/>
                </a:spcBef>
                <a:buNone/>
              </a:pPr>
              <a:endParaRPr dirty="0"/>
            </a:p>
          </p:txBody>
        </p:sp>
        <p:sp>
          <p:nvSpPr>
            <p:cNvPr id="1396" name="Shape 1396"/>
            <p:cNvSpPr/>
            <p:nvPr/>
          </p:nvSpPr>
          <p:spPr>
            <a:xfrm>
              <a:off x="2341575" y="1431100"/>
              <a:ext cx="846800" cy="836700"/>
            </a:xfrm>
            <a:custGeom>
              <a:avLst/>
              <a:gdLst/>
              <a:ahLst/>
              <a:cxnLst/>
              <a:rect l="0" t="0" r="0" b="0"/>
              <a:pathLst>
                <a:path w="33872" h="33468" extrusionOk="0">
                  <a:moveTo>
                    <a:pt x="1" y="0"/>
                  </a:moveTo>
                  <a:lnTo>
                    <a:pt x="33468" y="33467"/>
                  </a:lnTo>
                  <a:lnTo>
                    <a:pt x="33872" y="33198"/>
                  </a:lnTo>
                  <a:lnTo>
                    <a:pt x="28495" y="23924"/>
                  </a:lnTo>
                  <a:lnTo>
                    <a:pt x="4571" y="0"/>
                  </a:lnTo>
                  <a:close/>
                </a:path>
              </a:pathLst>
            </a:custGeom>
            <a:solidFill>
              <a:srgbClr val="3098E0"/>
            </a:solidFill>
            <a:ln>
              <a:noFill/>
            </a:ln>
          </p:spPr>
          <p:txBody>
            <a:bodyPr lIns="91425" tIns="91425" rIns="91425" bIns="91425" anchor="ctr" anchorCtr="0">
              <a:noAutofit/>
            </a:bodyPr>
            <a:lstStyle/>
            <a:p>
              <a:pPr lvl="0">
                <a:spcBef>
                  <a:spcPts val="0"/>
                </a:spcBef>
                <a:buNone/>
              </a:pPr>
              <a:endParaRPr dirty="0"/>
            </a:p>
          </p:txBody>
        </p:sp>
        <p:sp>
          <p:nvSpPr>
            <p:cNvPr id="1397" name="Shape 1397"/>
            <p:cNvSpPr/>
            <p:nvPr/>
          </p:nvSpPr>
          <p:spPr>
            <a:xfrm>
              <a:off x="2439025" y="1431100"/>
              <a:ext cx="618300" cy="608200"/>
            </a:xfrm>
            <a:custGeom>
              <a:avLst/>
              <a:gdLst/>
              <a:ahLst/>
              <a:cxnLst/>
              <a:rect l="0" t="0" r="0" b="0"/>
              <a:pathLst>
                <a:path w="24732" h="24328" extrusionOk="0">
                  <a:moveTo>
                    <a:pt x="1" y="0"/>
                  </a:moveTo>
                  <a:lnTo>
                    <a:pt x="24194" y="24328"/>
                  </a:lnTo>
                  <a:lnTo>
                    <a:pt x="24732" y="23924"/>
                  </a:lnTo>
                  <a:lnTo>
                    <a:pt x="19355" y="14785"/>
                  </a:lnTo>
                  <a:lnTo>
                    <a:pt x="4571" y="0"/>
                  </a:lnTo>
                  <a:close/>
                </a:path>
              </a:pathLst>
            </a:custGeom>
            <a:solidFill>
              <a:srgbClr val="3196E1"/>
            </a:solidFill>
            <a:ln>
              <a:noFill/>
            </a:ln>
          </p:spPr>
          <p:txBody>
            <a:bodyPr lIns="91425" tIns="91425" rIns="91425" bIns="91425" anchor="ctr" anchorCtr="0">
              <a:noAutofit/>
            </a:bodyPr>
            <a:lstStyle/>
            <a:p>
              <a:pPr lvl="0">
                <a:spcBef>
                  <a:spcPts val="0"/>
                </a:spcBef>
                <a:buNone/>
              </a:pPr>
              <a:endParaRPr dirty="0"/>
            </a:p>
          </p:txBody>
        </p:sp>
        <p:sp>
          <p:nvSpPr>
            <p:cNvPr id="1398" name="Shape 1398"/>
            <p:cNvSpPr/>
            <p:nvPr/>
          </p:nvSpPr>
          <p:spPr>
            <a:xfrm>
              <a:off x="2533125" y="1431100"/>
              <a:ext cx="389800" cy="376350"/>
            </a:xfrm>
            <a:custGeom>
              <a:avLst/>
              <a:gdLst/>
              <a:ahLst/>
              <a:cxnLst/>
              <a:rect l="0" t="0" r="0" b="0"/>
              <a:pathLst>
                <a:path w="15592" h="15054" extrusionOk="0">
                  <a:moveTo>
                    <a:pt x="0" y="0"/>
                  </a:moveTo>
                  <a:lnTo>
                    <a:pt x="15188" y="15054"/>
                  </a:lnTo>
                  <a:lnTo>
                    <a:pt x="15591" y="14785"/>
                  </a:lnTo>
                  <a:lnTo>
                    <a:pt x="10350"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dirty="0"/>
            </a:p>
          </p:txBody>
        </p:sp>
        <p:sp>
          <p:nvSpPr>
            <p:cNvPr id="1399" name="Shape 1399"/>
            <p:cNvSpPr/>
            <p:nvPr/>
          </p:nvSpPr>
          <p:spPr>
            <a:xfrm>
              <a:off x="2630575" y="1431100"/>
              <a:ext cx="161300" cy="147850"/>
            </a:xfrm>
            <a:custGeom>
              <a:avLst/>
              <a:gdLst/>
              <a:ahLst/>
              <a:cxnLst/>
              <a:rect l="0" t="0" r="0" b="0"/>
              <a:pathLst>
                <a:path w="6452" h="5914" extrusionOk="0">
                  <a:moveTo>
                    <a:pt x="0" y="0"/>
                  </a:moveTo>
                  <a:lnTo>
                    <a:pt x="6048" y="5914"/>
                  </a:lnTo>
                  <a:lnTo>
                    <a:pt x="6452" y="5645"/>
                  </a:lnTo>
                  <a:lnTo>
                    <a:pt x="3226" y="0"/>
                  </a:lnTo>
                  <a:close/>
                </a:path>
              </a:pathLst>
            </a:custGeom>
            <a:solidFill>
              <a:srgbClr val="3393E2"/>
            </a:solidFill>
            <a:ln>
              <a:noFill/>
            </a:ln>
          </p:spPr>
          <p:txBody>
            <a:bodyPr lIns="91425" tIns="91425" rIns="91425" bIns="91425" anchor="ctr" anchorCtr="0">
              <a:noAutofit/>
            </a:bodyPr>
            <a:lstStyle/>
            <a:p>
              <a:pPr lvl="0">
                <a:spcBef>
                  <a:spcPts val="0"/>
                </a:spcBef>
                <a:buNone/>
              </a:pPr>
              <a:endParaRPr dirty="0"/>
            </a:p>
          </p:txBody>
        </p:sp>
      </p:grpSp>
      <p:sp>
        <p:nvSpPr>
          <p:cNvPr id="1400" name="Shape 1400"/>
          <p:cNvSpPr/>
          <p:nvPr/>
        </p:nvSpPr>
        <p:spPr>
          <a:xfrm rot="10800000" flipH="1">
            <a:off x="8763567" y="4485979"/>
            <a:ext cx="542999" cy="470400"/>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1401" name="Shape 1401"/>
          <p:cNvSpPr/>
          <p:nvPr/>
        </p:nvSpPr>
        <p:spPr>
          <a:xfrm rot="10800000" flipH="1">
            <a:off x="8523810" y="4741099"/>
            <a:ext cx="284100" cy="245700"/>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lvl="0">
              <a:spcBef>
                <a:spcPts val="0"/>
              </a:spcBef>
              <a:buNone/>
            </a:pPr>
            <a:endParaRPr dirty="0"/>
          </a:p>
        </p:txBody>
      </p:sp>
      <p:sp>
        <p:nvSpPr>
          <p:cNvPr id="1402" name="Shape 1402"/>
          <p:cNvSpPr/>
          <p:nvPr/>
        </p:nvSpPr>
        <p:spPr>
          <a:xfrm rot="10800000" flipH="1">
            <a:off x="8322785" y="3628022"/>
            <a:ext cx="542999" cy="4701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1403" name="Shape 1403"/>
          <p:cNvSpPr/>
          <p:nvPr/>
        </p:nvSpPr>
        <p:spPr>
          <a:xfrm rot="10800000" flipH="1">
            <a:off x="8763568" y="4009882"/>
            <a:ext cx="237599" cy="205799"/>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E293C"/>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732700" y="1735600"/>
            <a:ext cx="4944300" cy="645300"/>
          </a:xfrm>
          <a:prstGeom prst="rect">
            <a:avLst/>
          </a:prstGeom>
          <a:noFill/>
          <a:ln>
            <a:noFill/>
          </a:ln>
        </p:spPr>
        <p:txBody>
          <a:bodyPr lIns="91425" tIns="91425" rIns="91425" bIns="91425" anchor="b" anchorCtr="0"/>
          <a:lstStyle>
            <a:lvl1pPr lvl="0">
              <a:spcBef>
                <a:spcPts val="0"/>
              </a:spcBef>
              <a:buClr>
                <a:srgbClr val="19BBD5"/>
              </a:buClr>
              <a:buSzPct val="100000"/>
              <a:buFont typeface="Nixie One"/>
              <a:buNone/>
              <a:defRPr sz="4000">
                <a:solidFill>
                  <a:srgbClr val="19BBD5"/>
                </a:solidFill>
                <a:latin typeface="Nixie One"/>
                <a:ea typeface="Nixie One"/>
                <a:cs typeface="Nixie One"/>
                <a:sym typeface="Nixie One"/>
              </a:defRPr>
            </a:lvl1pPr>
            <a:lvl2pPr lvl="1">
              <a:spcBef>
                <a:spcPts val="0"/>
              </a:spcBef>
              <a:buClr>
                <a:srgbClr val="19BBD5"/>
              </a:buClr>
              <a:buSzPct val="100000"/>
              <a:buFont typeface="Nixie One"/>
              <a:buNone/>
              <a:defRPr sz="4000">
                <a:solidFill>
                  <a:srgbClr val="19BBD5"/>
                </a:solidFill>
                <a:latin typeface="Nixie One"/>
                <a:ea typeface="Nixie One"/>
                <a:cs typeface="Nixie One"/>
                <a:sym typeface="Nixie One"/>
              </a:defRPr>
            </a:lvl2pPr>
            <a:lvl3pPr lvl="2">
              <a:spcBef>
                <a:spcPts val="0"/>
              </a:spcBef>
              <a:buClr>
                <a:srgbClr val="19BBD5"/>
              </a:buClr>
              <a:buSzPct val="100000"/>
              <a:buFont typeface="Nixie One"/>
              <a:buNone/>
              <a:defRPr sz="4000">
                <a:solidFill>
                  <a:srgbClr val="19BBD5"/>
                </a:solidFill>
                <a:latin typeface="Nixie One"/>
                <a:ea typeface="Nixie One"/>
                <a:cs typeface="Nixie One"/>
                <a:sym typeface="Nixie One"/>
              </a:defRPr>
            </a:lvl3pPr>
            <a:lvl4pPr lvl="3">
              <a:spcBef>
                <a:spcPts val="0"/>
              </a:spcBef>
              <a:buClr>
                <a:srgbClr val="19BBD5"/>
              </a:buClr>
              <a:buSzPct val="100000"/>
              <a:buFont typeface="Nixie One"/>
              <a:buNone/>
              <a:defRPr sz="4000">
                <a:solidFill>
                  <a:srgbClr val="19BBD5"/>
                </a:solidFill>
                <a:latin typeface="Nixie One"/>
                <a:ea typeface="Nixie One"/>
                <a:cs typeface="Nixie One"/>
                <a:sym typeface="Nixie One"/>
              </a:defRPr>
            </a:lvl4pPr>
            <a:lvl5pPr lvl="4">
              <a:spcBef>
                <a:spcPts val="0"/>
              </a:spcBef>
              <a:buClr>
                <a:srgbClr val="19BBD5"/>
              </a:buClr>
              <a:buSzPct val="100000"/>
              <a:buFont typeface="Nixie One"/>
              <a:buNone/>
              <a:defRPr sz="4000">
                <a:solidFill>
                  <a:srgbClr val="19BBD5"/>
                </a:solidFill>
                <a:latin typeface="Nixie One"/>
                <a:ea typeface="Nixie One"/>
                <a:cs typeface="Nixie One"/>
                <a:sym typeface="Nixie One"/>
              </a:defRPr>
            </a:lvl5pPr>
            <a:lvl6pPr lvl="5">
              <a:spcBef>
                <a:spcPts val="0"/>
              </a:spcBef>
              <a:buClr>
                <a:srgbClr val="19BBD5"/>
              </a:buClr>
              <a:buSzPct val="100000"/>
              <a:buFont typeface="Nixie One"/>
              <a:buNone/>
              <a:defRPr sz="4000">
                <a:solidFill>
                  <a:srgbClr val="19BBD5"/>
                </a:solidFill>
                <a:latin typeface="Nixie One"/>
                <a:ea typeface="Nixie One"/>
                <a:cs typeface="Nixie One"/>
                <a:sym typeface="Nixie One"/>
              </a:defRPr>
            </a:lvl6pPr>
            <a:lvl7pPr lvl="6">
              <a:spcBef>
                <a:spcPts val="0"/>
              </a:spcBef>
              <a:buClr>
                <a:srgbClr val="19BBD5"/>
              </a:buClr>
              <a:buSzPct val="100000"/>
              <a:buFont typeface="Nixie One"/>
              <a:buNone/>
              <a:defRPr sz="4000">
                <a:solidFill>
                  <a:srgbClr val="19BBD5"/>
                </a:solidFill>
                <a:latin typeface="Nixie One"/>
                <a:ea typeface="Nixie One"/>
                <a:cs typeface="Nixie One"/>
                <a:sym typeface="Nixie One"/>
              </a:defRPr>
            </a:lvl7pPr>
            <a:lvl8pPr lvl="7">
              <a:spcBef>
                <a:spcPts val="0"/>
              </a:spcBef>
              <a:buClr>
                <a:srgbClr val="19BBD5"/>
              </a:buClr>
              <a:buSzPct val="100000"/>
              <a:buFont typeface="Nixie One"/>
              <a:buNone/>
              <a:defRPr sz="4000">
                <a:solidFill>
                  <a:srgbClr val="19BBD5"/>
                </a:solidFill>
                <a:latin typeface="Nixie One"/>
                <a:ea typeface="Nixie One"/>
                <a:cs typeface="Nixie One"/>
                <a:sym typeface="Nixie One"/>
              </a:defRPr>
            </a:lvl8pPr>
            <a:lvl9pPr lvl="8">
              <a:spcBef>
                <a:spcPts val="0"/>
              </a:spcBef>
              <a:buClr>
                <a:srgbClr val="19BBD5"/>
              </a:buClr>
              <a:buSzPct val="100000"/>
              <a:buFont typeface="Nixie One"/>
              <a:buNone/>
              <a:defRPr sz="4000">
                <a:solidFill>
                  <a:srgbClr val="19BBD5"/>
                </a:solidFill>
                <a:latin typeface="Nixie One"/>
                <a:ea typeface="Nixie One"/>
                <a:cs typeface="Nixie One"/>
                <a:sym typeface="Nixie One"/>
              </a:defRPr>
            </a:lvl9pPr>
          </a:lstStyle>
          <a:p>
            <a:endParaRPr/>
          </a:p>
        </p:txBody>
      </p:sp>
      <p:sp>
        <p:nvSpPr>
          <p:cNvPr id="7" name="Shape 7"/>
          <p:cNvSpPr txBox="1">
            <a:spLocks noGrp="1"/>
          </p:cNvSpPr>
          <p:nvPr>
            <p:ph type="body" idx="1"/>
          </p:nvPr>
        </p:nvSpPr>
        <p:spPr>
          <a:xfrm>
            <a:off x="1732700" y="2255124"/>
            <a:ext cx="4944300" cy="1659900"/>
          </a:xfrm>
          <a:prstGeom prst="rect">
            <a:avLst/>
          </a:prstGeom>
          <a:noFill/>
          <a:ln>
            <a:noFill/>
          </a:ln>
        </p:spPr>
        <p:txBody>
          <a:bodyPr lIns="91425" tIns="91425" rIns="91425" bIns="91425" anchor="t" anchorCtr="0"/>
          <a:lstStyle>
            <a:lvl1pPr lvl="0">
              <a:spcBef>
                <a:spcPts val="600"/>
              </a:spcBef>
              <a:buClr>
                <a:srgbClr val="19BBD5"/>
              </a:buClr>
              <a:buFont typeface="Muli"/>
              <a:buChar char="◇"/>
              <a:defRPr>
                <a:solidFill>
                  <a:srgbClr val="C6DAEC"/>
                </a:solidFill>
                <a:latin typeface="Muli"/>
                <a:ea typeface="Muli"/>
                <a:cs typeface="Muli"/>
                <a:sym typeface="Muli"/>
              </a:defRPr>
            </a:lvl1pPr>
            <a:lvl2pPr lvl="1">
              <a:spcBef>
                <a:spcPts val="480"/>
              </a:spcBef>
              <a:buClr>
                <a:srgbClr val="19BBD5"/>
              </a:buClr>
              <a:buFont typeface="Muli"/>
              <a:buChar char="￭"/>
              <a:defRPr>
                <a:solidFill>
                  <a:srgbClr val="C6DAEC"/>
                </a:solidFill>
                <a:latin typeface="Muli"/>
                <a:ea typeface="Muli"/>
                <a:cs typeface="Muli"/>
                <a:sym typeface="Muli"/>
              </a:defRPr>
            </a:lvl2pPr>
            <a:lvl3pPr lvl="2">
              <a:spcBef>
                <a:spcPts val="480"/>
              </a:spcBef>
              <a:buClr>
                <a:srgbClr val="19BBD5"/>
              </a:buClr>
              <a:buFont typeface="Muli"/>
              <a:buChar char="￮"/>
              <a:defRPr>
                <a:solidFill>
                  <a:srgbClr val="C6DAEC"/>
                </a:solidFill>
                <a:latin typeface="Muli"/>
                <a:ea typeface="Muli"/>
                <a:cs typeface="Muli"/>
                <a:sym typeface="Muli"/>
              </a:defRPr>
            </a:lvl3pPr>
            <a:lvl4pPr lvl="3">
              <a:spcBef>
                <a:spcPts val="360"/>
              </a:spcBef>
              <a:buClr>
                <a:srgbClr val="19BBD5"/>
              </a:buClr>
              <a:buFont typeface="Muli"/>
              <a:defRPr>
                <a:solidFill>
                  <a:srgbClr val="C6DAEC"/>
                </a:solidFill>
                <a:latin typeface="Muli"/>
                <a:ea typeface="Muli"/>
                <a:cs typeface="Muli"/>
                <a:sym typeface="Muli"/>
              </a:defRPr>
            </a:lvl4pPr>
            <a:lvl5pPr lvl="4">
              <a:spcBef>
                <a:spcPts val="360"/>
              </a:spcBef>
              <a:buClr>
                <a:srgbClr val="19BBD5"/>
              </a:buClr>
              <a:buFont typeface="Muli"/>
              <a:defRPr>
                <a:solidFill>
                  <a:srgbClr val="C6DAEC"/>
                </a:solidFill>
                <a:latin typeface="Muli"/>
                <a:ea typeface="Muli"/>
                <a:cs typeface="Muli"/>
                <a:sym typeface="Muli"/>
              </a:defRPr>
            </a:lvl5pPr>
            <a:lvl6pPr lvl="5">
              <a:spcBef>
                <a:spcPts val="360"/>
              </a:spcBef>
              <a:buClr>
                <a:srgbClr val="C6DAEC"/>
              </a:buClr>
              <a:buFont typeface="Muli"/>
              <a:defRPr>
                <a:solidFill>
                  <a:srgbClr val="C6DAEC"/>
                </a:solidFill>
                <a:latin typeface="Muli"/>
                <a:ea typeface="Muli"/>
                <a:cs typeface="Muli"/>
                <a:sym typeface="Muli"/>
              </a:defRPr>
            </a:lvl6pPr>
            <a:lvl7pPr lvl="6">
              <a:spcBef>
                <a:spcPts val="360"/>
              </a:spcBef>
              <a:buClr>
                <a:srgbClr val="C6DAEC"/>
              </a:buClr>
              <a:buFont typeface="Muli"/>
              <a:defRPr>
                <a:solidFill>
                  <a:srgbClr val="C6DAEC"/>
                </a:solidFill>
                <a:latin typeface="Muli"/>
                <a:ea typeface="Muli"/>
                <a:cs typeface="Muli"/>
                <a:sym typeface="Muli"/>
              </a:defRPr>
            </a:lvl7pPr>
            <a:lvl8pPr lvl="7">
              <a:spcBef>
                <a:spcPts val="360"/>
              </a:spcBef>
              <a:buClr>
                <a:srgbClr val="C6DAEC"/>
              </a:buClr>
              <a:buFont typeface="Muli"/>
              <a:defRPr>
                <a:solidFill>
                  <a:srgbClr val="C6DAEC"/>
                </a:solidFill>
                <a:latin typeface="Muli"/>
                <a:ea typeface="Muli"/>
                <a:cs typeface="Muli"/>
                <a:sym typeface="Muli"/>
              </a:defRPr>
            </a:lvl8pPr>
            <a:lvl9pPr lvl="8">
              <a:spcBef>
                <a:spcPts val="360"/>
              </a:spcBef>
              <a:buClr>
                <a:srgbClr val="C6DAEC"/>
              </a:buClr>
              <a:buFont typeface="Muli"/>
              <a:defRPr>
                <a:solidFill>
                  <a:srgbClr val="C6DAEC"/>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6"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8.JPG"/><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34.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39.JPG"/><Relationship Id="rId7" Type="http://schemas.openxmlformats.org/officeDocument/2006/relationships/image" Target="../media/image43.JP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scikit-learn.org/stable/modules/generated/sklearn.feature_extraction.text.TfidfVectorizer.html"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47.JPG"/></Relationships>
</file>

<file path=ppt/slides/_rels/slide5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47.JPG"/><Relationship Id="rId4" Type="http://schemas.openxmlformats.org/officeDocument/2006/relationships/image" Target="../media/image64.JP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Shape 1408"/>
          <p:cNvSpPr txBox="1">
            <a:spLocks noGrp="1"/>
          </p:cNvSpPr>
          <p:nvPr>
            <p:ph type="ctrTitle"/>
          </p:nvPr>
        </p:nvSpPr>
        <p:spPr>
          <a:xfrm>
            <a:off x="140112" y="1876418"/>
            <a:ext cx="8897347" cy="1159799"/>
          </a:xfrm>
          <a:prstGeom prst="rect">
            <a:avLst/>
          </a:prstGeom>
        </p:spPr>
        <p:txBody>
          <a:bodyPr lIns="91425" tIns="91425" rIns="91425" bIns="91425" anchor="ctr" anchorCtr="0">
            <a:noAutofit/>
          </a:bodyPr>
          <a:lstStyle/>
          <a:p>
            <a:pPr lvl="0"/>
            <a:r>
              <a:rPr lang="en-US" sz="3200" dirty="0"/>
              <a:t>AML-2304 Natural Language Processing</a:t>
            </a:r>
            <a:endParaRPr lang="en" sz="3200" dirty="0"/>
          </a:p>
        </p:txBody>
      </p:sp>
      <p:sp>
        <p:nvSpPr>
          <p:cNvPr id="8" name="Shape 1408"/>
          <p:cNvSpPr txBox="1">
            <a:spLocks/>
          </p:cNvSpPr>
          <p:nvPr/>
        </p:nvSpPr>
        <p:spPr>
          <a:xfrm>
            <a:off x="83170" y="284568"/>
            <a:ext cx="2733717" cy="113225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9BBD5"/>
              </a:buClr>
              <a:buSzPct val="100000"/>
              <a:buFont typeface="Nixie One"/>
              <a:buNone/>
              <a:defRPr sz="4800" b="0" i="0" u="none" strike="noStrike" cap="none">
                <a:solidFill>
                  <a:srgbClr val="19BBD5"/>
                </a:solidFill>
                <a:latin typeface="Nixie One"/>
                <a:ea typeface="Nixie One"/>
                <a:cs typeface="Nixie One"/>
                <a:sym typeface="Nixie One"/>
              </a:defRPr>
            </a:lvl1pPr>
            <a:lvl2pPr lvl="1"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2pPr>
            <a:lvl3pPr lvl="2"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3pPr>
            <a:lvl4pPr lvl="3"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4pPr>
            <a:lvl5pPr lvl="4"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5pPr>
            <a:lvl6pPr lvl="5"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6pPr>
            <a:lvl7pPr lvl="6"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7pPr>
            <a:lvl8pPr lvl="7"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8pPr>
            <a:lvl9pPr lvl="8"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9pPr>
          </a:lstStyle>
          <a:p>
            <a:r>
              <a:rPr lang="en" sz="2400" b="1" dirty="0"/>
              <a:t>Lambton College</a:t>
            </a:r>
          </a:p>
        </p:txBody>
      </p:sp>
      <p:sp>
        <p:nvSpPr>
          <p:cNvPr id="9" name="Shape 1408"/>
          <p:cNvSpPr txBox="1">
            <a:spLocks/>
          </p:cNvSpPr>
          <p:nvPr/>
        </p:nvSpPr>
        <p:spPr>
          <a:xfrm>
            <a:off x="26230" y="850693"/>
            <a:ext cx="2847599" cy="603871"/>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9BBD5"/>
              </a:buClr>
              <a:buSzPct val="100000"/>
              <a:buFont typeface="Nixie One"/>
              <a:buNone/>
              <a:defRPr sz="4800" b="0" i="0" u="none" strike="noStrike" cap="none">
                <a:solidFill>
                  <a:srgbClr val="19BBD5"/>
                </a:solidFill>
                <a:latin typeface="Nixie One"/>
                <a:ea typeface="Nixie One"/>
                <a:cs typeface="Nixie One"/>
                <a:sym typeface="Nixie One"/>
              </a:defRPr>
            </a:lvl1pPr>
            <a:lvl2pPr lvl="1"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2pPr>
            <a:lvl3pPr lvl="2"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3pPr>
            <a:lvl4pPr lvl="3"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4pPr>
            <a:lvl5pPr lvl="4"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5pPr>
            <a:lvl6pPr lvl="5"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6pPr>
            <a:lvl7pPr lvl="6"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7pPr>
            <a:lvl8pPr lvl="7"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8pPr>
            <a:lvl9pPr lvl="8"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9pPr>
          </a:lstStyle>
          <a:p>
            <a:r>
              <a:rPr lang="en" sz="1600" dirty="0"/>
              <a:t>School of Computer Studies</a:t>
            </a:r>
          </a:p>
        </p:txBody>
      </p:sp>
      <p:sp>
        <p:nvSpPr>
          <p:cNvPr id="7" name="Shape 1408">
            <a:extLst>
              <a:ext uri="{FF2B5EF4-FFF2-40B4-BE49-F238E27FC236}">
                <a16:creationId xmlns:a16="http://schemas.microsoft.com/office/drawing/2014/main" id="{C830561C-9BA6-4350-8B93-1B63B6889792}"/>
              </a:ext>
            </a:extLst>
          </p:cNvPr>
          <p:cNvSpPr txBox="1">
            <a:spLocks/>
          </p:cNvSpPr>
          <p:nvPr/>
        </p:nvSpPr>
        <p:spPr>
          <a:xfrm>
            <a:off x="6823749" y="4744387"/>
            <a:ext cx="2320251" cy="341235"/>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9BBD5"/>
              </a:buClr>
              <a:buSzPct val="100000"/>
              <a:buFont typeface="Nixie One"/>
              <a:buNone/>
              <a:defRPr sz="4800" b="0" i="0" u="none" strike="noStrike" cap="none">
                <a:solidFill>
                  <a:srgbClr val="19BBD5"/>
                </a:solidFill>
                <a:latin typeface="Nixie One"/>
                <a:ea typeface="Nixie One"/>
                <a:cs typeface="Nixie One"/>
                <a:sym typeface="Nixie One"/>
              </a:defRPr>
            </a:lvl1pPr>
            <a:lvl2pPr lvl="1"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2pPr>
            <a:lvl3pPr lvl="2"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3pPr>
            <a:lvl4pPr lvl="3"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4pPr>
            <a:lvl5pPr lvl="4"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5pPr>
            <a:lvl6pPr lvl="5"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6pPr>
            <a:lvl7pPr lvl="6"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7pPr>
            <a:lvl8pPr lvl="7"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8pPr>
            <a:lvl9pPr lvl="8"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9pPr>
          </a:lstStyle>
          <a:p>
            <a:pPr algn="l"/>
            <a:endParaRPr lang="en-US" sz="1200" dirty="0"/>
          </a:p>
          <a:p>
            <a:pPr algn="l"/>
            <a:r>
              <a:rPr lang="en-US" sz="1200" dirty="0"/>
              <a:t>[Prepared By: </a:t>
            </a:r>
            <a:r>
              <a:rPr lang="en-US" sz="1200"/>
              <a:t>Vahid Hadavi, PhD] </a:t>
            </a:r>
            <a:endParaRPr lang="en-US" sz="1200" dirty="0"/>
          </a:p>
          <a:p>
            <a:pPr algn="l"/>
            <a:r>
              <a:rPr lang="en-US" sz="1200" dirty="0"/>
              <a:t> </a:t>
            </a:r>
            <a:endParaRPr lang="en" sz="1200" dirty="0"/>
          </a:p>
        </p:txBody>
      </p:sp>
      <p:pic>
        <p:nvPicPr>
          <p:cNvPr id="6" name="Picture 5">
            <a:extLst>
              <a:ext uri="{FF2B5EF4-FFF2-40B4-BE49-F238E27FC236}">
                <a16:creationId xmlns:a16="http://schemas.microsoft.com/office/drawing/2014/main" id="{E92E1671-D3A5-4FB4-BC25-F401F0328B7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185312" y="58645"/>
            <a:ext cx="2958688" cy="642459"/>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Stemming</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704227" y="474411"/>
            <a:ext cx="6823189" cy="418576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C6DAEC"/>
                </a:solidFill>
                <a:latin typeface="Muli"/>
                <a:ea typeface="Muli"/>
                <a:cs typeface="Muli"/>
              </a:rPr>
              <a:t> </a:t>
            </a:r>
          </a:p>
          <a:p>
            <a:pPr marL="285750" indent="-285750" eaLnBrk="1" hangingPunct="1">
              <a:buFont typeface="Arial" panose="020B0604020202020204" pitchFamily="34" charset="0"/>
              <a:buChar char="•"/>
            </a:pPr>
            <a:r>
              <a:rPr lang="en-US" altLang="en-US" dirty="0">
                <a:solidFill>
                  <a:srgbClr val="FFC000"/>
                </a:solidFill>
                <a:latin typeface="Muli"/>
              </a:rPr>
              <a:t>Stemming is a text normalization technique used to extract the base form of the words by removing affixes from them. </a:t>
            </a:r>
          </a:p>
          <a:p>
            <a:pPr marL="285750" indent="-285750" eaLnBrk="1" hangingPunct="1">
              <a:buFont typeface="Arial" panose="020B0604020202020204" pitchFamily="34" charset="0"/>
              <a:buChar char="•"/>
            </a:pPr>
            <a:r>
              <a:rPr lang="en-US" altLang="en-US" dirty="0">
                <a:solidFill>
                  <a:srgbClr val="FFC000"/>
                </a:solidFill>
                <a:latin typeface="Muli"/>
              </a:rPr>
              <a:t>Stemming algorithms work by cutting off the end or the beginning of the word, considering a list of common prefixes and suffixes that can be found in an inflected word. </a:t>
            </a:r>
          </a:p>
          <a:p>
            <a:pPr marL="742950" lvl="1" indent="-285750" eaLnBrk="1" hangingPunct="1">
              <a:lnSpc>
                <a:spcPct val="150000"/>
              </a:lnSpc>
              <a:buFont typeface="Wingdings" panose="05000000000000000000" pitchFamily="2" charset="2"/>
              <a:buChar char="Ø"/>
            </a:pPr>
            <a:r>
              <a:rPr lang="en-US" altLang="en-US" dirty="0">
                <a:solidFill>
                  <a:srgbClr val="FFC000"/>
                </a:solidFill>
                <a:latin typeface="Muli"/>
              </a:rPr>
              <a:t>Example:    Jump-</a:t>
            </a:r>
            <a:r>
              <a:rPr lang="en-US" altLang="en-US" i="1" dirty="0" err="1">
                <a:solidFill>
                  <a:srgbClr val="FFC000"/>
                </a:solidFill>
                <a:latin typeface="Muli"/>
              </a:rPr>
              <a:t>ing</a:t>
            </a:r>
            <a:r>
              <a:rPr lang="en-US" altLang="en-US" dirty="0">
                <a:solidFill>
                  <a:srgbClr val="FFC000"/>
                </a:solidFill>
                <a:latin typeface="Muli"/>
              </a:rPr>
              <a:t>, Jump-</a:t>
            </a:r>
            <a:r>
              <a:rPr lang="en-US" altLang="en-US" i="1" dirty="0">
                <a:solidFill>
                  <a:srgbClr val="FFC000"/>
                </a:solidFill>
                <a:latin typeface="Muli"/>
              </a:rPr>
              <a:t>ed</a:t>
            </a:r>
            <a:r>
              <a:rPr lang="en-US" altLang="en-US" dirty="0">
                <a:solidFill>
                  <a:srgbClr val="FFC000"/>
                </a:solidFill>
                <a:latin typeface="Muli"/>
              </a:rPr>
              <a:t>, Jump-</a:t>
            </a:r>
            <a:r>
              <a:rPr lang="en-US" altLang="en-US" i="1" dirty="0">
                <a:solidFill>
                  <a:srgbClr val="FFC000"/>
                </a:solidFill>
                <a:latin typeface="Muli"/>
              </a:rPr>
              <a:t>s</a:t>
            </a:r>
            <a:r>
              <a:rPr lang="en-US" altLang="en-US" dirty="0">
                <a:solidFill>
                  <a:srgbClr val="FFC000"/>
                </a:solidFill>
                <a:latin typeface="Muli"/>
              </a:rPr>
              <a:t> </a:t>
            </a:r>
          </a:p>
          <a:p>
            <a:pPr marL="285750" indent="-285750" eaLnBrk="1" hangingPunct="1">
              <a:lnSpc>
                <a:spcPct val="150000"/>
              </a:lnSpc>
              <a:buFont typeface="Arial" panose="020B0604020202020204" pitchFamily="34" charset="0"/>
              <a:buChar char="•"/>
            </a:pPr>
            <a:r>
              <a:rPr lang="en-US" altLang="en-US" dirty="0">
                <a:solidFill>
                  <a:srgbClr val="FFC000"/>
                </a:solidFill>
                <a:latin typeface="Muli"/>
              </a:rPr>
              <a:t>There are different algorithms in python for stemming.</a:t>
            </a:r>
          </a:p>
          <a:p>
            <a:pPr marL="285750" indent="-285750" eaLnBrk="1" hangingPunct="1">
              <a:buFont typeface="Arial" panose="020B0604020202020204" pitchFamily="34" charset="0"/>
              <a:buChar char="•"/>
            </a:pPr>
            <a:r>
              <a:rPr lang="en-US" altLang="en-US" dirty="0">
                <a:solidFill>
                  <a:srgbClr val="FFC000"/>
                </a:solidFill>
                <a:latin typeface="Muli"/>
              </a:rPr>
              <a:t>The most common stemming algorithm in English is Porter stemmer.</a:t>
            </a:r>
          </a:p>
          <a:p>
            <a:pPr marL="285750" indent="-285750" eaLnBrk="1" hangingPunct="1">
              <a:buFont typeface="Arial" panose="020B0604020202020204" pitchFamily="34" charset="0"/>
              <a:buChar char="•"/>
            </a:pPr>
            <a:r>
              <a:rPr lang="en-US" altLang="en-US" dirty="0">
                <a:solidFill>
                  <a:srgbClr val="FFC000"/>
                </a:solidFill>
                <a:latin typeface="Muli"/>
              </a:rPr>
              <a:t>It needs a word or a list of tokens as input.</a:t>
            </a: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eaLnBrk="1" hangingPunct="1"/>
            <a:endParaRPr lang="en-US" altLang="en-US" dirty="0">
              <a:solidFill>
                <a:srgbClr val="FFC000"/>
              </a:solidFill>
              <a:latin typeface="Muli"/>
            </a:endParaRPr>
          </a:p>
          <a:p>
            <a:pPr marL="285750" indent="-285750" eaLnBrk="1" hangingPunct="1">
              <a:buFont typeface="Arial" panose="020B0604020202020204" pitchFamily="34" charset="0"/>
              <a:buChar char="•"/>
            </a:pPr>
            <a:r>
              <a:rPr lang="en-US" altLang="en-US" dirty="0">
                <a:solidFill>
                  <a:srgbClr val="FFC000"/>
                </a:solidFill>
                <a:latin typeface="Muli"/>
              </a:rPr>
              <a:t>There are other algorithms such as Snowball Stemmer that works well with other languages.</a:t>
            </a:r>
          </a:p>
        </p:txBody>
      </p:sp>
      <p:cxnSp>
        <p:nvCxnSpPr>
          <p:cNvPr id="5" name="Straight Arrow Connector 4">
            <a:extLst>
              <a:ext uri="{FF2B5EF4-FFF2-40B4-BE49-F238E27FC236}">
                <a16:creationId xmlns:a16="http://schemas.microsoft.com/office/drawing/2014/main" id="{C9C36DCC-6CCC-48E0-BF6D-D4F6C2F3B190}"/>
              </a:ext>
            </a:extLst>
          </p:cNvPr>
          <p:cNvCxnSpPr/>
          <p:nvPr/>
        </p:nvCxnSpPr>
        <p:spPr>
          <a:xfrm>
            <a:off x="5432679" y="2053730"/>
            <a:ext cx="17278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27F1CA6-83C5-4C14-9359-92B19855CE9A}"/>
              </a:ext>
            </a:extLst>
          </p:cNvPr>
          <p:cNvSpPr txBox="1"/>
          <p:nvPr/>
        </p:nvSpPr>
        <p:spPr>
          <a:xfrm>
            <a:off x="7264976" y="1899841"/>
            <a:ext cx="579005" cy="307777"/>
          </a:xfrm>
          <a:prstGeom prst="rect">
            <a:avLst/>
          </a:prstGeom>
          <a:noFill/>
        </p:spPr>
        <p:txBody>
          <a:bodyPr wrap="none" rtlCol="0">
            <a:spAutoFit/>
          </a:bodyPr>
          <a:lstStyle>
            <a:defPPr marR="0" lvl="0" algn="l" rtl="0">
              <a:lnSpc>
                <a:spcPct val="100000"/>
              </a:lnSpc>
              <a:spcBef>
                <a:spcPts val="0"/>
              </a:spcBef>
              <a:spcAft>
                <a:spcPts val="0"/>
              </a:spcAft>
            </a:defPPr>
            <a:lvl1pPr>
              <a:defRPr>
                <a:solidFill>
                  <a:srgbClr val="FFC000"/>
                </a:solidFill>
                <a:latin typeface="Muli"/>
              </a:defRPr>
            </a:lvl1pPr>
          </a:lstStyle>
          <a:p>
            <a:r>
              <a:rPr lang="en-US" b="1" dirty="0"/>
              <a:t>Jump</a:t>
            </a:r>
          </a:p>
        </p:txBody>
      </p:sp>
      <p:pic>
        <p:nvPicPr>
          <p:cNvPr id="9" name="Picture 8" descr="Graphical user interface, text, application&#10;&#10;Description automatically generated">
            <a:extLst>
              <a:ext uri="{FF2B5EF4-FFF2-40B4-BE49-F238E27FC236}">
                <a16:creationId xmlns:a16="http://schemas.microsoft.com/office/drawing/2014/main" id="{38F00AC4-993B-409C-824D-B596B65EE29A}"/>
              </a:ext>
            </a:extLst>
          </p:cNvPr>
          <p:cNvPicPr>
            <a:picLocks noChangeAspect="1"/>
          </p:cNvPicPr>
          <p:nvPr/>
        </p:nvPicPr>
        <p:blipFill>
          <a:blip r:embed="rId3"/>
          <a:stretch>
            <a:fillRect/>
          </a:stretch>
        </p:blipFill>
        <p:spPr>
          <a:xfrm>
            <a:off x="2822296" y="2957701"/>
            <a:ext cx="3705470" cy="860199"/>
          </a:xfrm>
          <a:prstGeom prst="rect">
            <a:avLst/>
          </a:prstGeom>
        </p:spPr>
      </p:pic>
    </p:spTree>
    <p:extLst>
      <p:ext uri="{BB962C8B-B14F-4D97-AF65-F5344CB8AC3E}">
        <p14:creationId xmlns:p14="http://schemas.microsoft.com/office/powerpoint/2010/main" val="320440438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64331" y="281161"/>
            <a:ext cx="6528741" cy="566063"/>
          </a:xfrm>
          <a:prstGeom prst="rect">
            <a:avLst/>
          </a:prstGeom>
        </p:spPr>
        <p:txBody>
          <a:bodyPr lIns="91425" tIns="91425" rIns="91425" bIns="91425" anchor="b" anchorCtr="0">
            <a:noAutofit/>
          </a:bodyPr>
          <a:lstStyle/>
          <a:p>
            <a:pPr lvl="0"/>
            <a:r>
              <a:rPr lang="en-US" sz="3200" dirty="0"/>
              <a:t>Stemming drawbacks</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611198" y="862740"/>
            <a:ext cx="6823189" cy="310854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C6DAEC"/>
                </a:solidFill>
                <a:latin typeface="Muli"/>
                <a:ea typeface="Muli"/>
                <a:cs typeface="Muli"/>
              </a:rPr>
              <a:t> </a:t>
            </a: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eaLnBrk="1" hangingPunct="1"/>
            <a:endParaRPr lang="en-US" altLang="en-US" dirty="0">
              <a:solidFill>
                <a:srgbClr val="FFC000"/>
              </a:solidFill>
              <a:latin typeface="Muli"/>
            </a:endParaRPr>
          </a:p>
          <a:p>
            <a:pPr marL="285750" indent="-285750" eaLnBrk="1" hangingPunct="1">
              <a:buFont typeface="Arial" panose="020B0604020202020204" pitchFamily="34" charset="0"/>
              <a:buChar char="•"/>
            </a:pPr>
            <a:r>
              <a:rPr lang="en-US" altLang="en-US" dirty="0">
                <a:solidFill>
                  <a:srgbClr val="FFC000"/>
                </a:solidFill>
                <a:latin typeface="Muli"/>
              </a:rPr>
              <a:t>We expected to see “eat”.</a:t>
            </a: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r>
              <a:rPr lang="en-US" altLang="en-US" dirty="0">
                <a:solidFill>
                  <a:srgbClr val="FFC000"/>
                </a:solidFill>
                <a:latin typeface="Muli"/>
              </a:rPr>
              <a:t>“university” and “universal” are two different words with completely different meanings. Stemming returned a same root for both</a:t>
            </a:r>
          </a:p>
        </p:txBody>
      </p:sp>
      <p:pic>
        <p:nvPicPr>
          <p:cNvPr id="8" name="Picture 7" descr="Graphical user interface, text, application&#10;&#10;Description automatically generated">
            <a:extLst>
              <a:ext uri="{FF2B5EF4-FFF2-40B4-BE49-F238E27FC236}">
                <a16:creationId xmlns:a16="http://schemas.microsoft.com/office/drawing/2014/main" id="{E127E31D-CA76-449C-9023-C30D81759CD8}"/>
              </a:ext>
            </a:extLst>
          </p:cNvPr>
          <p:cNvPicPr>
            <a:picLocks noChangeAspect="1"/>
          </p:cNvPicPr>
          <p:nvPr/>
        </p:nvPicPr>
        <p:blipFill>
          <a:blip r:embed="rId3"/>
          <a:stretch>
            <a:fillRect/>
          </a:stretch>
        </p:blipFill>
        <p:spPr>
          <a:xfrm>
            <a:off x="2705851" y="997894"/>
            <a:ext cx="4178509" cy="936213"/>
          </a:xfrm>
          <a:prstGeom prst="rect">
            <a:avLst/>
          </a:prstGeom>
        </p:spPr>
      </p:pic>
      <p:pic>
        <p:nvPicPr>
          <p:cNvPr id="13" name="Picture 12" descr="Graphical user interface, text, application&#10;&#10;Description automatically generated">
            <a:extLst>
              <a:ext uri="{FF2B5EF4-FFF2-40B4-BE49-F238E27FC236}">
                <a16:creationId xmlns:a16="http://schemas.microsoft.com/office/drawing/2014/main" id="{AB81D3C1-9B86-4D58-9118-5B1A85586E4A}"/>
              </a:ext>
            </a:extLst>
          </p:cNvPr>
          <p:cNvPicPr>
            <a:picLocks noChangeAspect="1"/>
          </p:cNvPicPr>
          <p:nvPr/>
        </p:nvPicPr>
        <p:blipFill>
          <a:blip r:embed="rId4"/>
          <a:stretch>
            <a:fillRect/>
          </a:stretch>
        </p:blipFill>
        <p:spPr>
          <a:xfrm>
            <a:off x="2720191" y="2571750"/>
            <a:ext cx="4164169" cy="806671"/>
          </a:xfrm>
          <a:prstGeom prst="rect">
            <a:avLst/>
          </a:prstGeom>
        </p:spPr>
      </p:pic>
    </p:spTree>
    <p:extLst>
      <p:ext uri="{BB962C8B-B14F-4D97-AF65-F5344CB8AC3E}">
        <p14:creationId xmlns:p14="http://schemas.microsoft.com/office/powerpoint/2010/main" val="343390613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Lemmatization</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851450" y="529110"/>
            <a:ext cx="6823189" cy="353943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C6DAEC"/>
                </a:solidFill>
                <a:latin typeface="Muli"/>
                <a:ea typeface="Muli"/>
                <a:cs typeface="Muli"/>
              </a:rPr>
              <a:t> </a:t>
            </a:r>
          </a:p>
          <a:p>
            <a:pPr marL="285750" indent="-285750" eaLnBrk="1" hangingPunct="1">
              <a:buFont typeface="Arial" panose="020B0604020202020204" pitchFamily="34" charset="0"/>
              <a:buChar char="•"/>
            </a:pPr>
            <a:r>
              <a:rPr lang="en-US" altLang="en-US" dirty="0">
                <a:solidFill>
                  <a:srgbClr val="FFC000"/>
                </a:solidFill>
                <a:latin typeface="Muli"/>
              </a:rPr>
              <a:t>Lemmatization is a more advanced text normalization technique.  </a:t>
            </a:r>
          </a:p>
          <a:p>
            <a:pPr marL="285750" indent="-285750" eaLnBrk="1" hangingPunct="1">
              <a:buFont typeface="Arial" panose="020B0604020202020204" pitchFamily="34" charset="0"/>
              <a:buChar char="•"/>
            </a:pPr>
            <a:r>
              <a:rPr lang="en-US" altLang="en-US" dirty="0">
                <a:solidFill>
                  <a:srgbClr val="FFC000"/>
                </a:solidFill>
                <a:latin typeface="Muli"/>
              </a:rPr>
              <a:t>It considers context and part of speech to determine the lemma.</a:t>
            </a:r>
          </a:p>
          <a:p>
            <a:pPr marL="285750" indent="-285750" eaLnBrk="1" hangingPunct="1">
              <a:buFont typeface="Arial" panose="020B0604020202020204" pitchFamily="34" charset="0"/>
              <a:buChar char="•"/>
            </a:pPr>
            <a:r>
              <a:rPr lang="en-US" altLang="en-US" dirty="0">
                <a:solidFill>
                  <a:srgbClr val="FFC000"/>
                </a:solidFill>
                <a:latin typeface="Muli"/>
              </a:rPr>
              <a:t>A lemma (plural lemmas or </a:t>
            </a:r>
            <a:r>
              <a:rPr lang="en-US" altLang="en-US" dirty="0" err="1">
                <a:solidFill>
                  <a:srgbClr val="FFC000"/>
                </a:solidFill>
                <a:latin typeface="Muli"/>
              </a:rPr>
              <a:t>lemmata</a:t>
            </a:r>
            <a:r>
              <a:rPr lang="en-US" altLang="en-US" dirty="0">
                <a:solidFill>
                  <a:srgbClr val="FFC000"/>
                </a:solidFill>
                <a:latin typeface="Muli"/>
              </a:rPr>
              <a:t>) is the canonical form, dictionary form of a set of words.</a:t>
            </a:r>
          </a:p>
          <a:p>
            <a:pPr marL="285750" indent="-285750" eaLnBrk="1" hangingPunct="1">
              <a:buFont typeface="Arial" panose="020B0604020202020204" pitchFamily="34" charset="0"/>
              <a:buChar char="•"/>
            </a:pPr>
            <a:r>
              <a:rPr lang="en-US" altLang="en-US" dirty="0">
                <a:solidFill>
                  <a:srgbClr val="FFC000"/>
                </a:solidFill>
                <a:latin typeface="Muli"/>
              </a:rPr>
              <a:t>Python NLTK provides WordNet </a:t>
            </a:r>
            <a:r>
              <a:rPr lang="en-US" altLang="en-US" dirty="0" err="1">
                <a:solidFill>
                  <a:srgbClr val="FFC000"/>
                </a:solidFill>
                <a:latin typeface="Muli"/>
              </a:rPr>
              <a:t>Lemmatizer</a:t>
            </a:r>
            <a:r>
              <a:rPr lang="en-US" altLang="en-US" dirty="0">
                <a:solidFill>
                  <a:srgbClr val="FFC000"/>
                </a:solidFill>
                <a:latin typeface="Muli"/>
              </a:rPr>
              <a:t> that uses the WordNet Database to lookup lemmas of words.</a:t>
            </a:r>
          </a:p>
          <a:p>
            <a:pPr marL="285750" indent="-285750" eaLnBrk="1" hangingPunct="1">
              <a:buFont typeface="Arial" panose="020B0604020202020204" pitchFamily="34" charset="0"/>
              <a:buChar char="•"/>
            </a:pPr>
            <a:r>
              <a:rPr lang="en-US" altLang="en-US" dirty="0">
                <a:solidFill>
                  <a:srgbClr val="FFC000"/>
                </a:solidFill>
                <a:latin typeface="Muli"/>
              </a:rPr>
              <a:t>Wordnet is database like a web of synonyms or a thesaurus.</a:t>
            </a:r>
          </a:p>
          <a:p>
            <a:pPr marL="285750" indent="-285750" eaLnBrk="1" hangingPunct="1">
              <a:buFont typeface="Arial" panose="020B0604020202020204" pitchFamily="34" charset="0"/>
              <a:buChar char="•"/>
            </a:pPr>
            <a:r>
              <a:rPr lang="en-US" altLang="en-US" dirty="0">
                <a:solidFill>
                  <a:srgbClr val="FFC000"/>
                </a:solidFill>
                <a:latin typeface="Muli"/>
              </a:rPr>
              <a:t>Because lemmatization involves deriving the meaning of a word from something like a dictionary, it’s very time consuming.</a:t>
            </a:r>
          </a:p>
          <a:p>
            <a:pPr marL="285750" indent="-285750" eaLnBrk="1" hangingPunct="1">
              <a:buFont typeface="Arial" panose="020B0604020202020204" pitchFamily="34" charset="0"/>
              <a:buChar char="•"/>
            </a:pPr>
            <a:r>
              <a:rPr lang="en-US" altLang="en-US" dirty="0">
                <a:solidFill>
                  <a:srgbClr val="FFC000"/>
                </a:solidFill>
                <a:latin typeface="Muli"/>
              </a:rPr>
              <a:t>You need to provide the context in which you want to lemmatize that is the parts-of-speech (POS).</a:t>
            </a:r>
          </a:p>
          <a:p>
            <a:pPr marL="285750" indent="-285750" eaLnBrk="1" hangingPunct="1">
              <a:buFont typeface="Arial" panose="020B0604020202020204" pitchFamily="34" charset="0"/>
              <a:buChar char="•"/>
            </a:pPr>
            <a:r>
              <a:rPr lang="en-US" altLang="en-US" dirty="0">
                <a:solidFill>
                  <a:srgbClr val="FFC000"/>
                </a:solidFill>
                <a:latin typeface="Muli"/>
              </a:rPr>
              <a:t>You need to provide the word and pos (</a:t>
            </a:r>
            <a:r>
              <a:rPr lang="en-US" altLang="en-US" dirty="0" err="1">
                <a:solidFill>
                  <a:srgbClr val="FFC000"/>
                </a:solidFill>
                <a:latin typeface="Muli"/>
              </a:rPr>
              <a:t>contect</a:t>
            </a:r>
            <a:r>
              <a:rPr lang="en-US" altLang="en-US" dirty="0">
                <a:solidFill>
                  <a:srgbClr val="FFC000"/>
                </a:solidFill>
                <a:latin typeface="Muli"/>
              </a:rPr>
              <a:t>) as the input.</a:t>
            </a:r>
          </a:p>
          <a:p>
            <a:pPr marL="285750" indent="-285750" eaLnBrk="1" hangingPunct="1">
              <a:buFont typeface="Arial" panose="020B0604020202020204" pitchFamily="34" charset="0"/>
              <a:buChar char="•"/>
            </a:pPr>
            <a:r>
              <a:rPr lang="en-US" altLang="en-US" dirty="0">
                <a:solidFill>
                  <a:srgbClr val="FFC000"/>
                </a:solidFill>
                <a:latin typeface="Muli"/>
              </a:rPr>
              <a:t>pos constants:</a:t>
            </a:r>
          </a:p>
          <a:p>
            <a:pPr marL="742950" lvl="1" indent="-285750" eaLnBrk="1" hangingPunct="1">
              <a:buFont typeface="Wingdings" panose="05000000000000000000" pitchFamily="2" charset="2"/>
              <a:buChar char="Ø"/>
            </a:pPr>
            <a:r>
              <a:rPr lang="en-US" altLang="en-US" sz="1200" dirty="0">
                <a:solidFill>
                  <a:srgbClr val="FFC000"/>
                </a:solidFill>
                <a:latin typeface="Muli"/>
              </a:rPr>
              <a:t>ADJ, ADJ_SAT, ADV, NOUN, VERB = 'a', 's', 'r', 'n', 'v'</a:t>
            </a:r>
          </a:p>
          <a:p>
            <a:pPr marL="285750" indent="-285750" eaLnBrk="1" hangingPunct="1">
              <a:buFont typeface="Arial" panose="020B0604020202020204" pitchFamily="34" charset="0"/>
              <a:buChar char="•"/>
            </a:pPr>
            <a:endParaRPr lang="en-US" altLang="en-US" dirty="0">
              <a:solidFill>
                <a:srgbClr val="FFC000"/>
              </a:solidFill>
              <a:latin typeface="Muli"/>
            </a:endParaRPr>
          </a:p>
        </p:txBody>
      </p:sp>
    </p:spTree>
    <p:extLst>
      <p:ext uri="{BB962C8B-B14F-4D97-AF65-F5344CB8AC3E}">
        <p14:creationId xmlns:p14="http://schemas.microsoft.com/office/powerpoint/2010/main" val="231439965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64331" y="281161"/>
            <a:ext cx="6528741" cy="566063"/>
          </a:xfrm>
          <a:prstGeom prst="rect">
            <a:avLst/>
          </a:prstGeom>
        </p:spPr>
        <p:txBody>
          <a:bodyPr lIns="91425" tIns="91425" rIns="91425" bIns="91425" anchor="b" anchorCtr="0">
            <a:noAutofit/>
          </a:bodyPr>
          <a:lstStyle/>
          <a:p>
            <a:pPr lvl="0"/>
            <a:r>
              <a:rPr lang="en-US" sz="3200" dirty="0"/>
              <a:t>Lemmatization</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611198" y="1401349"/>
            <a:ext cx="6823189" cy="20313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C6DAEC"/>
                </a:solidFill>
                <a:latin typeface="Muli"/>
                <a:ea typeface="Muli"/>
                <a:cs typeface="Muli"/>
              </a:rPr>
              <a:t> </a:t>
            </a: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eaLnBrk="1" hangingPunct="1"/>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eaLnBrk="1" hangingPunct="1"/>
            <a:endParaRPr lang="en-US" altLang="en-US" dirty="0">
              <a:solidFill>
                <a:srgbClr val="FFC000"/>
              </a:solidFill>
              <a:latin typeface="Muli"/>
            </a:endParaRPr>
          </a:p>
        </p:txBody>
      </p:sp>
      <p:pic>
        <p:nvPicPr>
          <p:cNvPr id="5" name="Picture 4">
            <a:extLst>
              <a:ext uri="{FF2B5EF4-FFF2-40B4-BE49-F238E27FC236}">
                <a16:creationId xmlns:a16="http://schemas.microsoft.com/office/drawing/2014/main" id="{9F61B26C-7BCA-4F28-A297-18AD5ACBB47E}"/>
              </a:ext>
            </a:extLst>
          </p:cNvPr>
          <p:cNvPicPr>
            <a:picLocks noChangeAspect="1"/>
          </p:cNvPicPr>
          <p:nvPr/>
        </p:nvPicPr>
        <p:blipFill>
          <a:blip r:embed="rId3"/>
          <a:stretch>
            <a:fillRect/>
          </a:stretch>
        </p:blipFill>
        <p:spPr>
          <a:xfrm>
            <a:off x="2036799" y="1030748"/>
            <a:ext cx="5299631" cy="1169343"/>
          </a:xfrm>
          <a:prstGeom prst="rect">
            <a:avLst/>
          </a:prstGeom>
        </p:spPr>
      </p:pic>
      <p:pic>
        <p:nvPicPr>
          <p:cNvPr id="9" name="Picture 8" descr="Graphical user interface, application, Word&#10;&#10;Description automatically generated">
            <a:extLst>
              <a:ext uri="{FF2B5EF4-FFF2-40B4-BE49-F238E27FC236}">
                <a16:creationId xmlns:a16="http://schemas.microsoft.com/office/drawing/2014/main" id="{97208669-B77E-446D-BE3C-96D6459FB467}"/>
              </a:ext>
            </a:extLst>
          </p:cNvPr>
          <p:cNvPicPr>
            <a:picLocks noChangeAspect="1"/>
          </p:cNvPicPr>
          <p:nvPr/>
        </p:nvPicPr>
        <p:blipFill>
          <a:blip r:embed="rId4"/>
          <a:stretch>
            <a:fillRect/>
          </a:stretch>
        </p:blipFill>
        <p:spPr>
          <a:xfrm>
            <a:off x="2036799" y="2729451"/>
            <a:ext cx="5299631" cy="1169343"/>
          </a:xfrm>
          <a:prstGeom prst="rect">
            <a:avLst/>
          </a:prstGeom>
        </p:spPr>
      </p:pic>
    </p:spTree>
    <p:extLst>
      <p:ext uri="{BB962C8B-B14F-4D97-AF65-F5344CB8AC3E}">
        <p14:creationId xmlns:p14="http://schemas.microsoft.com/office/powerpoint/2010/main" val="237348487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grpSp>
        <p:nvGrpSpPr>
          <p:cNvPr id="1449" name="Shape 1449"/>
          <p:cNvGrpSpPr/>
          <p:nvPr/>
        </p:nvGrpSpPr>
        <p:grpSpPr>
          <a:xfrm flipH="1">
            <a:off x="-188453" y="1015816"/>
            <a:ext cx="1844153" cy="1594438"/>
            <a:chOff x="4088875" y="1431100"/>
            <a:chExt cx="3293000" cy="2852775"/>
          </a:xfrm>
        </p:grpSpPr>
        <p:sp>
          <p:nvSpPr>
            <p:cNvPr id="1450" name="Shape 1450"/>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dirty="0"/>
            </a:p>
          </p:txBody>
        </p:sp>
        <p:sp>
          <p:nvSpPr>
            <p:cNvPr id="1451" name="Shape 1451"/>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dirty="0"/>
            </a:p>
          </p:txBody>
        </p:sp>
        <p:sp>
          <p:nvSpPr>
            <p:cNvPr id="1452" name="Shape 1452"/>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dirty="0"/>
            </a:p>
          </p:txBody>
        </p:sp>
        <p:sp>
          <p:nvSpPr>
            <p:cNvPr id="1453" name="Shape 1453"/>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dirty="0"/>
            </a:p>
          </p:txBody>
        </p:sp>
        <p:sp>
          <p:nvSpPr>
            <p:cNvPr id="1454" name="Shape 1454"/>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dirty="0"/>
            </a:p>
          </p:txBody>
        </p:sp>
        <p:sp>
          <p:nvSpPr>
            <p:cNvPr id="1455" name="Shape 1455"/>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dirty="0"/>
            </a:p>
          </p:txBody>
        </p:sp>
        <p:sp>
          <p:nvSpPr>
            <p:cNvPr id="1456" name="Shape 1456"/>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1457" name="Shape 1457"/>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1458" name="Shape 1458"/>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1459" name="Shape 1459"/>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1460" name="Shape 1460"/>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1461" name="Shape 1461"/>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1462" name="Shape 1462"/>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1463" name="Shape 1463"/>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1464" name="Shape 1464"/>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1465" name="Shape 1465"/>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1466" name="Shape 1466"/>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1467" name="Shape 1467"/>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1468" name="Shape 1468"/>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1469" name="Shape 1469"/>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1470" name="Shape 1470"/>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1471" name="Shape 1471"/>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1472" name="Shape 1472"/>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1473" name="Shape 1473"/>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1474" name="Shape 1474"/>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1475" name="Shape 1475"/>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1476" name="Shape 1476"/>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1477" name="Shape 1477"/>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1478" name="Shape 1478"/>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1479" name="Shape 1479"/>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1480" name="Shape 1480"/>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1481" name="Shape 1481"/>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1482" name="Shape 1482"/>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1483" name="Shape 1483"/>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1484" name="Shape 1484"/>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1485" name="Shape 1485"/>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1486" name="Shape 1486"/>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1487" name="Shape 1487"/>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1488" name="Shape 1488"/>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1489" name="Shape 1489"/>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1490" name="Shape 1490"/>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1491" name="Shape 1491"/>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dirty="0"/>
            </a:p>
          </p:txBody>
        </p:sp>
        <p:sp>
          <p:nvSpPr>
            <p:cNvPr id="1492" name="Shape 1492"/>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dirty="0"/>
            </a:p>
          </p:txBody>
        </p:sp>
        <p:sp>
          <p:nvSpPr>
            <p:cNvPr id="1493" name="Shape 1493"/>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dirty="0"/>
            </a:p>
          </p:txBody>
        </p:sp>
        <p:sp>
          <p:nvSpPr>
            <p:cNvPr id="1494" name="Shape 1494"/>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dirty="0"/>
            </a:p>
          </p:txBody>
        </p:sp>
        <p:sp>
          <p:nvSpPr>
            <p:cNvPr id="1495" name="Shape 1495"/>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dirty="0"/>
            </a:p>
          </p:txBody>
        </p:sp>
        <p:sp>
          <p:nvSpPr>
            <p:cNvPr id="1496" name="Shape 1496"/>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dirty="0"/>
            </a:p>
          </p:txBody>
        </p:sp>
      </p:grpSp>
      <p:grpSp>
        <p:nvGrpSpPr>
          <p:cNvPr id="1497" name="Shape 1497"/>
          <p:cNvGrpSpPr/>
          <p:nvPr/>
        </p:nvGrpSpPr>
        <p:grpSpPr>
          <a:xfrm>
            <a:off x="144761" y="1255574"/>
            <a:ext cx="1032404" cy="1032467"/>
            <a:chOff x="6654650" y="3665275"/>
            <a:chExt cx="409100" cy="409125"/>
          </a:xfrm>
        </p:grpSpPr>
        <p:sp>
          <p:nvSpPr>
            <p:cNvPr id="1498" name="Shape 1498"/>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499" name="Shape 1499"/>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1500" name="Shape 1500"/>
          <p:cNvGrpSpPr/>
          <p:nvPr/>
        </p:nvGrpSpPr>
        <p:grpSpPr>
          <a:xfrm rot="-731900">
            <a:off x="484962" y="343376"/>
            <a:ext cx="688564" cy="688680"/>
            <a:chOff x="570875" y="4322250"/>
            <a:chExt cx="443300" cy="443325"/>
          </a:xfrm>
        </p:grpSpPr>
        <p:sp>
          <p:nvSpPr>
            <p:cNvPr id="1501" name="Shape 1501"/>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2" name="Shape 1502"/>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3" name="Shape 1503"/>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4" name="Shape 1504"/>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grpSp>
      <p:sp>
        <p:nvSpPr>
          <p:cNvPr id="1505" name="Shape 1505"/>
          <p:cNvSpPr/>
          <p:nvPr/>
        </p:nvSpPr>
        <p:spPr>
          <a:xfrm>
            <a:off x="882208" y="2168693"/>
            <a:ext cx="260931" cy="249145"/>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6" name="Shape 1506"/>
          <p:cNvSpPr/>
          <p:nvPr/>
        </p:nvSpPr>
        <p:spPr>
          <a:xfrm rot="2327381">
            <a:off x="1220785" y="1598881"/>
            <a:ext cx="443468" cy="423387"/>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7" name="Shape 1507"/>
          <p:cNvSpPr/>
          <p:nvPr/>
        </p:nvSpPr>
        <p:spPr>
          <a:xfrm rot="2327012">
            <a:off x="470631" y="2267397"/>
            <a:ext cx="183443" cy="17512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8" name="Shape 1413"/>
          <p:cNvSpPr txBox="1">
            <a:spLocks noGrp="1"/>
          </p:cNvSpPr>
          <p:nvPr>
            <p:ph type="ctrTitle" idx="4294967295"/>
          </p:nvPr>
        </p:nvSpPr>
        <p:spPr>
          <a:xfrm>
            <a:off x="1699035" y="1872271"/>
            <a:ext cx="7452909" cy="1160462"/>
          </a:xfrm>
          <a:prstGeom prst="rect">
            <a:avLst/>
          </a:prstGeom>
        </p:spPr>
        <p:txBody>
          <a:bodyPr lIns="91425" tIns="91425" rIns="91425" bIns="91425" anchor="b" anchorCtr="0">
            <a:noAutofit/>
          </a:bodyPr>
          <a:lstStyle/>
          <a:p>
            <a:br>
              <a:rPr lang="en" sz="2800" dirty="0"/>
            </a:br>
            <a:br>
              <a:rPr lang="en" sz="2800" dirty="0"/>
            </a:br>
            <a:br>
              <a:rPr lang="en" sz="2800" dirty="0"/>
            </a:br>
            <a:r>
              <a:rPr lang="en-US" sz="2800" dirty="0"/>
              <a:t> </a:t>
            </a:r>
            <a:br>
              <a:rPr lang="en" sz="2800" dirty="0"/>
            </a:br>
            <a:r>
              <a:rPr lang="en-US" altLang="en-US" sz="2800" dirty="0">
                <a:sym typeface="Muli"/>
              </a:rPr>
              <a:t>3.5 </a:t>
            </a:r>
            <a:r>
              <a:rPr lang="en-US" altLang="en-US" sz="2800" dirty="0">
                <a:solidFill>
                  <a:srgbClr val="C6DAEC"/>
                </a:solidFill>
                <a:latin typeface="Muli"/>
                <a:ea typeface="Muli"/>
                <a:cs typeface="Muli"/>
                <a:sym typeface="Muli"/>
              </a:rPr>
              <a:t>Discuss Stop Words</a:t>
            </a:r>
            <a:br>
              <a:rPr lang="en" sz="2800" dirty="0"/>
            </a:br>
            <a:endParaRPr lang="en" sz="2800" dirty="0"/>
          </a:p>
        </p:txBody>
      </p:sp>
    </p:spTree>
    <p:extLst>
      <p:ext uri="{BB962C8B-B14F-4D97-AF65-F5344CB8AC3E}">
        <p14:creationId xmlns:p14="http://schemas.microsoft.com/office/powerpoint/2010/main" val="348466429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Stop Words</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851450" y="559162"/>
            <a:ext cx="6823189" cy="353943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C6DAEC"/>
                </a:solidFill>
                <a:latin typeface="Muli"/>
                <a:ea typeface="Muli"/>
                <a:cs typeface="Muli"/>
              </a:rPr>
              <a:t> </a:t>
            </a:r>
          </a:p>
          <a:p>
            <a:pPr marL="285750" indent="-285750" eaLnBrk="1" hangingPunct="1">
              <a:buFont typeface="Arial" panose="020B0604020202020204" pitchFamily="34" charset="0"/>
              <a:buChar char="•"/>
            </a:pPr>
            <a:r>
              <a:rPr lang="en-US" altLang="en-US" dirty="0">
                <a:solidFill>
                  <a:srgbClr val="FFC000"/>
                </a:solidFill>
                <a:latin typeface="Muli"/>
              </a:rPr>
              <a:t>Stop words are commonly-used word that are usually ignored because of their many occurrences.  </a:t>
            </a:r>
          </a:p>
          <a:p>
            <a:pPr marL="285750" indent="-285750" eaLnBrk="1" hangingPunct="1">
              <a:buFont typeface="Arial" panose="020B0604020202020204" pitchFamily="34" charset="0"/>
              <a:buChar char="•"/>
            </a:pPr>
            <a:r>
              <a:rPr lang="en-US" altLang="en-US" dirty="0">
                <a:solidFill>
                  <a:srgbClr val="FFC000"/>
                </a:solidFill>
                <a:latin typeface="Muli"/>
              </a:rPr>
              <a:t>They do not add much meaning to a sentence.</a:t>
            </a:r>
          </a:p>
          <a:p>
            <a:pPr marL="285750" indent="-285750" eaLnBrk="1" hangingPunct="1">
              <a:buFont typeface="Arial" panose="020B0604020202020204" pitchFamily="34" charset="0"/>
              <a:buChar char="•"/>
            </a:pPr>
            <a:r>
              <a:rPr lang="en-US" altLang="en-US" dirty="0">
                <a:solidFill>
                  <a:srgbClr val="FFC000"/>
                </a:solidFill>
                <a:latin typeface="Muli"/>
              </a:rPr>
              <a:t>Most of these words are articles and prepositions, such as “the”, “a”, “in”, etc.</a:t>
            </a:r>
          </a:p>
          <a:p>
            <a:pPr marL="285750" indent="-285750" eaLnBrk="1" hangingPunct="1">
              <a:buFont typeface="Arial" panose="020B0604020202020204" pitchFamily="34" charset="0"/>
              <a:buChar char="•"/>
            </a:pPr>
            <a:r>
              <a:rPr lang="en-US" altLang="en-US" dirty="0">
                <a:solidFill>
                  <a:srgbClr val="FFC000"/>
                </a:solidFill>
                <a:latin typeface="Muli"/>
              </a:rPr>
              <a:t>These words can either end up taking too much space or eating up too much time.</a:t>
            </a:r>
          </a:p>
          <a:p>
            <a:pPr marL="285750" indent="-285750" eaLnBrk="1" hangingPunct="1">
              <a:buFont typeface="Arial" panose="020B0604020202020204" pitchFamily="34" charset="0"/>
              <a:buChar char="•"/>
            </a:pPr>
            <a:r>
              <a:rPr lang="en-US" altLang="en-US" dirty="0">
                <a:solidFill>
                  <a:srgbClr val="FFC000"/>
                </a:solidFill>
                <a:latin typeface="Muli"/>
              </a:rPr>
              <a:t>NLTK has a list of stop words in 16 different languages.</a:t>
            </a: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r>
              <a:rPr lang="en-US" altLang="en-US" dirty="0">
                <a:solidFill>
                  <a:srgbClr val="FFC000"/>
                </a:solidFill>
                <a:latin typeface="Muli"/>
              </a:rPr>
              <a:t>First 10 words in the stopwords list:</a:t>
            </a: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p:txBody>
      </p:sp>
      <p:pic>
        <p:nvPicPr>
          <p:cNvPr id="5" name="Picture 4">
            <a:extLst>
              <a:ext uri="{FF2B5EF4-FFF2-40B4-BE49-F238E27FC236}">
                <a16:creationId xmlns:a16="http://schemas.microsoft.com/office/drawing/2014/main" id="{1237C99B-C6E2-4901-930C-AFD9474FCA4E}"/>
              </a:ext>
            </a:extLst>
          </p:cNvPr>
          <p:cNvPicPr>
            <a:picLocks noChangeAspect="1"/>
          </p:cNvPicPr>
          <p:nvPr/>
        </p:nvPicPr>
        <p:blipFill>
          <a:blip r:embed="rId3"/>
          <a:stretch>
            <a:fillRect/>
          </a:stretch>
        </p:blipFill>
        <p:spPr>
          <a:xfrm>
            <a:off x="2398600" y="2201088"/>
            <a:ext cx="5016500" cy="575733"/>
          </a:xfrm>
          <a:prstGeom prst="rect">
            <a:avLst/>
          </a:prstGeom>
        </p:spPr>
      </p:pic>
      <p:pic>
        <p:nvPicPr>
          <p:cNvPr id="8" name="Picture 7">
            <a:extLst>
              <a:ext uri="{FF2B5EF4-FFF2-40B4-BE49-F238E27FC236}">
                <a16:creationId xmlns:a16="http://schemas.microsoft.com/office/drawing/2014/main" id="{2B75875F-B13B-478B-ABE9-0B2D882E4CB5}"/>
              </a:ext>
            </a:extLst>
          </p:cNvPr>
          <p:cNvPicPr>
            <a:picLocks noChangeAspect="1"/>
          </p:cNvPicPr>
          <p:nvPr/>
        </p:nvPicPr>
        <p:blipFill>
          <a:blip r:embed="rId4"/>
          <a:stretch>
            <a:fillRect/>
          </a:stretch>
        </p:blipFill>
        <p:spPr>
          <a:xfrm>
            <a:off x="2037588" y="3339921"/>
            <a:ext cx="5646454" cy="638468"/>
          </a:xfrm>
          <a:prstGeom prst="rect">
            <a:avLst/>
          </a:prstGeom>
        </p:spPr>
      </p:pic>
    </p:spTree>
    <p:extLst>
      <p:ext uri="{BB962C8B-B14F-4D97-AF65-F5344CB8AC3E}">
        <p14:creationId xmlns:p14="http://schemas.microsoft.com/office/powerpoint/2010/main" val="351911103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Stop Words removal</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851450" y="1744101"/>
            <a:ext cx="6823189" cy="116955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C6DAEC"/>
                </a:solidFill>
                <a:latin typeface="Muli"/>
                <a:ea typeface="Muli"/>
                <a:cs typeface="Muli"/>
              </a:rPr>
              <a:t> </a:t>
            </a:r>
          </a:p>
          <a:p>
            <a:pPr eaLnBrk="1" hangingPunct="1"/>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p:txBody>
      </p:sp>
      <p:pic>
        <p:nvPicPr>
          <p:cNvPr id="10" name="Picture 9">
            <a:extLst>
              <a:ext uri="{FF2B5EF4-FFF2-40B4-BE49-F238E27FC236}">
                <a16:creationId xmlns:a16="http://schemas.microsoft.com/office/drawing/2014/main" id="{6B7004EF-626A-45E6-B1F8-15B21D259D51}"/>
              </a:ext>
            </a:extLst>
          </p:cNvPr>
          <p:cNvPicPr>
            <a:picLocks noChangeAspect="1"/>
          </p:cNvPicPr>
          <p:nvPr/>
        </p:nvPicPr>
        <p:blipFill>
          <a:blip r:embed="rId3"/>
          <a:stretch>
            <a:fillRect/>
          </a:stretch>
        </p:blipFill>
        <p:spPr>
          <a:xfrm>
            <a:off x="1789594" y="766439"/>
            <a:ext cx="6946900" cy="385233"/>
          </a:xfrm>
          <a:prstGeom prst="rect">
            <a:avLst/>
          </a:prstGeom>
        </p:spPr>
      </p:pic>
      <p:pic>
        <p:nvPicPr>
          <p:cNvPr id="12" name="Picture 11" descr="Graphical user interface, text, application, email&#10;&#10;Description automatically generated">
            <a:extLst>
              <a:ext uri="{FF2B5EF4-FFF2-40B4-BE49-F238E27FC236}">
                <a16:creationId xmlns:a16="http://schemas.microsoft.com/office/drawing/2014/main" id="{54F9966A-B18A-4394-94B2-D94DE35A63A2}"/>
              </a:ext>
            </a:extLst>
          </p:cNvPr>
          <p:cNvPicPr>
            <a:picLocks noChangeAspect="1"/>
          </p:cNvPicPr>
          <p:nvPr/>
        </p:nvPicPr>
        <p:blipFill>
          <a:blip r:embed="rId4"/>
          <a:stretch>
            <a:fillRect/>
          </a:stretch>
        </p:blipFill>
        <p:spPr>
          <a:xfrm>
            <a:off x="2877340" y="1926507"/>
            <a:ext cx="4266018" cy="2826879"/>
          </a:xfrm>
          <a:prstGeom prst="rect">
            <a:avLst/>
          </a:prstGeom>
        </p:spPr>
      </p:pic>
      <p:sp>
        <p:nvSpPr>
          <p:cNvPr id="14" name="Rectangle 13">
            <a:extLst>
              <a:ext uri="{FF2B5EF4-FFF2-40B4-BE49-F238E27FC236}">
                <a16:creationId xmlns:a16="http://schemas.microsoft.com/office/drawing/2014/main" id="{9EB300B1-2787-4893-9066-46AEF0D54A64}"/>
              </a:ext>
            </a:extLst>
          </p:cNvPr>
          <p:cNvSpPr>
            <a:spLocks noChangeArrowheads="1"/>
          </p:cNvSpPr>
          <p:nvPr/>
        </p:nvSpPr>
        <p:spPr bwMode="auto">
          <a:xfrm>
            <a:off x="1789594" y="1095510"/>
            <a:ext cx="6823189" cy="83099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600" b="1" dirty="0">
                <a:solidFill>
                  <a:srgbClr val="C6DAEC"/>
                </a:solidFill>
                <a:latin typeface="Muli"/>
                <a:ea typeface="Muli"/>
                <a:cs typeface="Muli"/>
              </a:rPr>
              <a:t> </a:t>
            </a:r>
          </a:p>
          <a:p>
            <a:pPr marL="285750" indent="-285750" eaLnBrk="1" hangingPunct="1">
              <a:buFont typeface="Arial" panose="020B0604020202020204" pitchFamily="34" charset="0"/>
              <a:buChar char="•"/>
            </a:pPr>
            <a:r>
              <a:rPr lang="en-US" altLang="en-US" dirty="0">
                <a:solidFill>
                  <a:srgbClr val="FFC000"/>
                </a:solidFill>
                <a:latin typeface="Muli"/>
              </a:rPr>
              <a:t>First, we tokenize the text.</a:t>
            </a:r>
          </a:p>
          <a:p>
            <a:pPr marL="285750" indent="-285750" eaLnBrk="1" hangingPunct="1">
              <a:buFont typeface="Arial" panose="020B0604020202020204" pitchFamily="34" charset="0"/>
              <a:buChar char="•"/>
            </a:pPr>
            <a:endParaRPr lang="en-US" altLang="en-US" sz="1600" dirty="0">
              <a:solidFill>
                <a:srgbClr val="FFC000"/>
              </a:solidFill>
              <a:latin typeface="Muli"/>
            </a:endParaRPr>
          </a:p>
        </p:txBody>
      </p:sp>
    </p:spTree>
    <p:extLst>
      <p:ext uri="{BB962C8B-B14F-4D97-AF65-F5344CB8AC3E}">
        <p14:creationId xmlns:p14="http://schemas.microsoft.com/office/powerpoint/2010/main" val="194783603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Stop Words removal</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2972794" y="3820061"/>
            <a:ext cx="6823189" cy="132343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600" b="1" dirty="0">
                <a:solidFill>
                  <a:srgbClr val="C6DAEC"/>
                </a:solidFill>
                <a:latin typeface="Muli"/>
                <a:ea typeface="Muli"/>
                <a:cs typeface="Muli"/>
              </a:rPr>
              <a:t> </a:t>
            </a:r>
          </a:p>
          <a:p>
            <a:pPr eaLnBrk="1" hangingPunct="1"/>
            <a:endParaRPr lang="en-US" altLang="en-US" sz="1600" dirty="0">
              <a:solidFill>
                <a:srgbClr val="FFC000"/>
              </a:solidFill>
              <a:latin typeface="Muli"/>
            </a:endParaRPr>
          </a:p>
          <a:p>
            <a:pPr eaLnBrk="1" hangingPunct="1"/>
            <a:r>
              <a:rPr lang="en-US" altLang="en-US" sz="1600" dirty="0">
                <a:solidFill>
                  <a:srgbClr val="FFC000"/>
                </a:solidFill>
                <a:latin typeface="Muli"/>
              </a:rPr>
              <a:t>‘a’, ‘is’, ‘that’, ‘are’ and ‘of were removed. </a:t>
            </a:r>
          </a:p>
          <a:p>
            <a:pPr marL="285750" indent="-285750" eaLnBrk="1" hangingPunct="1">
              <a:buFont typeface="Arial" panose="020B0604020202020204" pitchFamily="34" charset="0"/>
              <a:buChar char="•"/>
            </a:pPr>
            <a:endParaRPr lang="en-US" altLang="en-US" sz="1600" dirty="0">
              <a:solidFill>
                <a:srgbClr val="FFC000"/>
              </a:solidFill>
              <a:latin typeface="Muli"/>
            </a:endParaRPr>
          </a:p>
          <a:p>
            <a:pPr marL="285750" indent="-285750" eaLnBrk="1" hangingPunct="1">
              <a:buFont typeface="Arial" panose="020B0604020202020204" pitchFamily="34" charset="0"/>
              <a:buChar char="•"/>
            </a:pPr>
            <a:endParaRPr lang="en-US" altLang="en-US" sz="1600" dirty="0">
              <a:solidFill>
                <a:srgbClr val="FFC000"/>
              </a:solidFill>
              <a:latin typeface="Muli"/>
            </a:endParaRPr>
          </a:p>
        </p:txBody>
      </p:sp>
      <p:pic>
        <p:nvPicPr>
          <p:cNvPr id="5" name="Picture 4" descr="Graphical user interface, text, application&#10;&#10;Description automatically generated">
            <a:extLst>
              <a:ext uri="{FF2B5EF4-FFF2-40B4-BE49-F238E27FC236}">
                <a16:creationId xmlns:a16="http://schemas.microsoft.com/office/drawing/2014/main" id="{A1D232C2-FAB8-4AF3-A3E3-C21CEDD8C863}"/>
              </a:ext>
            </a:extLst>
          </p:cNvPr>
          <p:cNvPicPr>
            <a:picLocks noChangeAspect="1"/>
          </p:cNvPicPr>
          <p:nvPr/>
        </p:nvPicPr>
        <p:blipFill>
          <a:blip r:embed="rId3"/>
          <a:stretch>
            <a:fillRect/>
          </a:stretch>
        </p:blipFill>
        <p:spPr>
          <a:xfrm>
            <a:off x="3129681" y="1337889"/>
            <a:ext cx="3327400" cy="2751667"/>
          </a:xfrm>
          <a:prstGeom prst="rect">
            <a:avLst/>
          </a:prstGeom>
        </p:spPr>
      </p:pic>
      <p:sp>
        <p:nvSpPr>
          <p:cNvPr id="11" name="Rectangle 10">
            <a:extLst>
              <a:ext uri="{FF2B5EF4-FFF2-40B4-BE49-F238E27FC236}">
                <a16:creationId xmlns:a16="http://schemas.microsoft.com/office/drawing/2014/main" id="{414DB5BE-7CC8-4972-A328-25077180C1BA}"/>
              </a:ext>
            </a:extLst>
          </p:cNvPr>
          <p:cNvSpPr>
            <a:spLocks noChangeArrowheads="1"/>
          </p:cNvSpPr>
          <p:nvPr/>
        </p:nvSpPr>
        <p:spPr bwMode="auto">
          <a:xfrm>
            <a:off x="1851450" y="557809"/>
            <a:ext cx="6823189" cy="83099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600" b="1" dirty="0">
                <a:solidFill>
                  <a:srgbClr val="C6DAEC"/>
                </a:solidFill>
                <a:latin typeface="Muli"/>
                <a:ea typeface="Muli"/>
                <a:cs typeface="Muli"/>
              </a:rPr>
              <a:t> </a:t>
            </a:r>
          </a:p>
          <a:p>
            <a:pPr marL="285750" indent="-285750" eaLnBrk="1" hangingPunct="1">
              <a:buFont typeface="Arial" panose="020B0604020202020204" pitchFamily="34" charset="0"/>
              <a:buChar char="•"/>
            </a:pPr>
            <a:r>
              <a:rPr lang="en-US" altLang="en-US" dirty="0">
                <a:solidFill>
                  <a:srgbClr val="FFC000"/>
                </a:solidFill>
                <a:latin typeface="Muli"/>
              </a:rPr>
              <a:t>Now we filter out the stopwords.</a:t>
            </a:r>
          </a:p>
          <a:p>
            <a:pPr marL="285750" indent="-285750" eaLnBrk="1" hangingPunct="1">
              <a:buFont typeface="Arial" panose="020B0604020202020204" pitchFamily="34" charset="0"/>
              <a:buChar char="•"/>
            </a:pPr>
            <a:endParaRPr lang="en-US" altLang="en-US" sz="1600" dirty="0">
              <a:solidFill>
                <a:srgbClr val="FFC000"/>
              </a:solidFill>
              <a:latin typeface="Muli"/>
            </a:endParaRPr>
          </a:p>
        </p:txBody>
      </p:sp>
    </p:spTree>
    <p:extLst>
      <p:ext uri="{BB962C8B-B14F-4D97-AF65-F5344CB8AC3E}">
        <p14:creationId xmlns:p14="http://schemas.microsoft.com/office/powerpoint/2010/main" val="378690890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grpSp>
        <p:nvGrpSpPr>
          <p:cNvPr id="1449" name="Shape 1449"/>
          <p:cNvGrpSpPr/>
          <p:nvPr/>
        </p:nvGrpSpPr>
        <p:grpSpPr>
          <a:xfrm flipH="1">
            <a:off x="-188453" y="1015816"/>
            <a:ext cx="1844153" cy="1594438"/>
            <a:chOff x="4088875" y="1431100"/>
            <a:chExt cx="3293000" cy="2852775"/>
          </a:xfrm>
        </p:grpSpPr>
        <p:sp>
          <p:nvSpPr>
            <p:cNvPr id="1450" name="Shape 1450"/>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dirty="0"/>
            </a:p>
          </p:txBody>
        </p:sp>
        <p:sp>
          <p:nvSpPr>
            <p:cNvPr id="1451" name="Shape 1451"/>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dirty="0"/>
            </a:p>
          </p:txBody>
        </p:sp>
        <p:sp>
          <p:nvSpPr>
            <p:cNvPr id="1452" name="Shape 1452"/>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dirty="0"/>
            </a:p>
          </p:txBody>
        </p:sp>
        <p:sp>
          <p:nvSpPr>
            <p:cNvPr id="1453" name="Shape 1453"/>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dirty="0"/>
            </a:p>
          </p:txBody>
        </p:sp>
        <p:sp>
          <p:nvSpPr>
            <p:cNvPr id="1454" name="Shape 1454"/>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dirty="0"/>
            </a:p>
          </p:txBody>
        </p:sp>
        <p:sp>
          <p:nvSpPr>
            <p:cNvPr id="1455" name="Shape 1455"/>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dirty="0"/>
            </a:p>
          </p:txBody>
        </p:sp>
        <p:sp>
          <p:nvSpPr>
            <p:cNvPr id="1456" name="Shape 1456"/>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1457" name="Shape 1457"/>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1458" name="Shape 1458"/>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1459" name="Shape 1459"/>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1460" name="Shape 1460"/>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1461" name="Shape 1461"/>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1462" name="Shape 1462"/>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1463" name="Shape 1463"/>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1464" name="Shape 1464"/>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1465" name="Shape 1465"/>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1466" name="Shape 1466"/>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1467" name="Shape 1467"/>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1468" name="Shape 1468"/>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1469" name="Shape 1469"/>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1470" name="Shape 1470"/>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1471" name="Shape 1471"/>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1472" name="Shape 1472"/>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1473" name="Shape 1473"/>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1474" name="Shape 1474"/>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1475" name="Shape 1475"/>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1476" name="Shape 1476"/>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1477" name="Shape 1477"/>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1478" name="Shape 1478"/>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1479" name="Shape 1479"/>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1480" name="Shape 1480"/>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1481" name="Shape 1481"/>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1482" name="Shape 1482"/>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1483" name="Shape 1483"/>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1484" name="Shape 1484"/>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1485" name="Shape 1485"/>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1486" name="Shape 1486"/>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1487" name="Shape 1487"/>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1488" name="Shape 1488"/>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1489" name="Shape 1489"/>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1490" name="Shape 1490"/>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1491" name="Shape 1491"/>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dirty="0"/>
            </a:p>
          </p:txBody>
        </p:sp>
        <p:sp>
          <p:nvSpPr>
            <p:cNvPr id="1492" name="Shape 1492"/>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dirty="0"/>
            </a:p>
          </p:txBody>
        </p:sp>
        <p:sp>
          <p:nvSpPr>
            <p:cNvPr id="1493" name="Shape 1493"/>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dirty="0"/>
            </a:p>
          </p:txBody>
        </p:sp>
        <p:sp>
          <p:nvSpPr>
            <p:cNvPr id="1494" name="Shape 1494"/>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dirty="0"/>
            </a:p>
          </p:txBody>
        </p:sp>
        <p:sp>
          <p:nvSpPr>
            <p:cNvPr id="1495" name="Shape 1495"/>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dirty="0"/>
            </a:p>
          </p:txBody>
        </p:sp>
        <p:sp>
          <p:nvSpPr>
            <p:cNvPr id="1496" name="Shape 1496"/>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dirty="0"/>
            </a:p>
          </p:txBody>
        </p:sp>
      </p:grpSp>
      <p:grpSp>
        <p:nvGrpSpPr>
          <p:cNvPr id="1497" name="Shape 1497"/>
          <p:cNvGrpSpPr/>
          <p:nvPr/>
        </p:nvGrpSpPr>
        <p:grpSpPr>
          <a:xfrm>
            <a:off x="144761" y="1255574"/>
            <a:ext cx="1032404" cy="1032467"/>
            <a:chOff x="6654650" y="3665275"/>
            <a:chExt cx="409100" cy="409125"/>
          </a:xfrm>
        </p:grpSpPr>
        <p:sp>
          <p:nvSpPr>
            <p:cNvPr id="1498" name="Shape 1498"/>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499" name="Shape 1499"/>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1500" name="Shape 1500"/>
          <p:cNvGrpSpPr/>
          <p:nvPr/>
        </p:nvGrpSpPr>
        <p:grpSpPr>
          <a:xfrm rot="-731900">
            <a:off x="484962" y="343376"/>
            <a:ext cx="688564" cy="688680"/>
            <a:chOff x="570875" y="4322250"/>
            <a:chExt cx="443300" cy="443325"/>
          </a:xfrm>
        </p:grpSpPr>
        <p:sp>
          <p:nvSpPr>
            <p:cNvPr id="1501" name="Shape 1501"/>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2" name="Shape 1502"/>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3" name="Shape 1503"/>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4" name="Shape 1504"/>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grpSp>
      <p:sp>
        <p:nvSpPr>
          <p:cNvPr id="1505" name="Shape 1505"/>
          <p:cNvSpPr/>
          <p:nvPr/>
        </p:nvSpPr>
        <p:spPr>
          <a:xfrm>
            <a:off x="882208" y="2168693"/>
            <a:ext cx="260931" cy="249145"/>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6" name="Shape 1506"/>
          <p:cNvSpPr/>
          <p:nvPr/>
        </p:nvSpPr>
        <p:spPr>
          <a:xfrm rot="2327381">
            <a:off x="1220785" y="1598881"/>
            <a:ext cx="443468" cy="423387"/>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7" name="Shape 1507"/>
          <p:cNvSpPr/>
          <p:nvPr/>
        </p:nvSpPr>
        <p:spPr>
          <a:xfrm rot="2327012">
            <a:off x="470631" y="2267397"/>
            <a:ext cx="183443" cy="17512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8" name="Shape 1413"/>
          <p:cNvSpPr txBox="1">
            <a:spLocks noGrp="1"/>
          </p:cNvSpPr>
          <p:nvPr>
            <p:ph type="ctrTitle" idx="4294967295"/>
          </p:nvPr>
        </p:nvSpPr>
        <p:spPr>
          <a:xfrm>
            <a:off x="1802542" y="1586809"/>
            <a:ext cx="7452909" cy="1160462"/>
          </a:xfrm>
          <a:prstGeom prst="rect">
            <a:avLst/>
          </a:prstGeom>
        </p:spPr>
        <p:txBody>
          <a:bodyPr lIns="91425" tIns="91425" rIns="91425" bIns="91425" anchor="b" anchorCtr="0">
            <a:noAutofit/>
          </a:bodyPr>
          <a:lstStyle/>
          <a:p>
            <a:br>
              <a:rPr lang="en" sz="2800" dirty="0"/>
            </a:br>
            <a:br>
              <a:rPr lang="en" sz="2800" dirty="0"/>
            </a:br>
            <a:br>
              <a:rPr lang="en" sz="2800" dirty="0"/>
            </a:br>
            <a:r>
              <a:rPr lang="en-US" sz="2800" dirty="0"/>
              <a:t> </a:t>
            </a:r>
            <a:br>
              <a:rPr lang="en" sz="2800" dirty="0"/>
            </a:br>
            <a:r>
              <a:rPr lang="en-US" altLang="en-US" sz="2800" dirty="0">
                <a:sym typeface="Muli"/>
              </a:rPr>
              <a:t>3.6 </a:t>
            </a:r>
            <a:r>
              <a:rPr lang="en-US" altLang="en-US" sz="2800" dirty="0">
                <a:solidFill>
                  <a:srgbClr val="C6DAEC"/>
                </a:solidFill>
                <a:latin typeface="Muli"/>
                <a:ea typeface="Muli"/>
                <a:cs typeface="Muli"/>
                <a:sym typeface="Muli"/>
              </a:rPr>
              <a:t>Discuss Regular Expression (Regex)</a:t>
            </a:r>
            <a:br>
              <a:rPr lang="en" sz="2800" dirty="0"/>
            </a:br>
            <a:endParaRPr lang="en" sz="2800" dirty="0"/>
          </a:p>
        </p:txBody>
      </p:sp>
    </p:spTree>
    <p:extLst>
      <p:ext uri="{BB962C8B-B14F-4D97-AF65-F5344CB8AC3E}">
        <p14:creationId xmlns:p14="http://schemas.microsoft.com/office/powerpoint/2010/main" val="389839297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Regular expression (Regex)</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851450" y="242332"/>
            <a:ext cx="6823189" cy="526297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C6DAEC"/>
                </a:solidFill>
                <a:latin typeface="Muli"/>
                <a:ea typeface="Muli"/>
                <a:cs typeface="Muli"/>
              </a:rPr>
              <a:t> </a:t>
            </a:r>
          </a:p>
          <a:p>
            <a:pPr marL="285750" indent="-285750" eaLnBrk="1" hangingPunct="1">
              <a:buFont typeface="Arial" panose="020B0604020202020204" pitchFamily="34" charset="0"/>
              <a:buChar char="•"/>
            </a:pPr>
            <a:endParaRPr lang="en-US" altLang="en-US" dirty="0">
              <a:solidFill>
                <a:srgbClr val="FFC000"/>
              </a:solidFill>
              <a:latin typeface="Muli"/>
            </a:endParaRPr>
          </a:p>
          <a:p>
            <a:pPr eaLnBrk="1" hangingPunct="1"/>
            <a:r>
              <a:rPr lang="en-US" altLang="en-US" dirty="0">
                <a:solidFill>
                  <a:schemeClr val="bg1"/>
                </a:solidFill>
                <a:latin typeface="Muli"/>
              </a:rPr>
              <a:t>Definition</a:t>
            </a:r>
          </a:p>
          <a:p>
            <a:pPr marL="742950" lvl="1" indent="-285750" eaLnBrk="1" hangingPunct="1">
              <a:buFont typeface="Arial" panose="020B0604020202020204" pitchFamily="34" charset="0"/>
              <a:buChar char="•"/>
            </a:pPr>
            <a:r>
              <a:rPr lang="en-US" altLang="en-US" dirty="0">
                <a:solidFill>
                  <a:srgbClr val="FFC000"/>
                </a:solidFill>
                <a:latin typeface="Muli"/>
              </a:rPr>
              <a:t>A fascinating programming tool available within most of the programming languages.  </a:t>
            </a:r>
          </a:p>
          <a:p>
            <a:pPr marL="742950" lvl="1" indent="-285750" eaLnBrk="1" hangingPunct="1">
              <a:buFont typeface="Arial" panose="020B0604020202020204" pitchFamily="34" charset="0"/>
              <a:buChar char="•"/>
            </a:pPr>
            <a:r>
              <a:rPr lang="en-US" altLang="en-US" dirty="0">
                <a:solidFill>
                  <a:srgbClr val="FFC000"/>
                </a:solidFill>
                <a:latin typeface="Muli"/>
              </a:rPr>
              <a:t>A regular expression is a set of characters, or a pattern, which is used to find sub strings in a given string..</a:t>
            </a:r>
          </a:p>
          <a:p>
            <a:pPr marL="742950" lvl="1" indent="-285750" eaLnBrk="1" hangingPunct="1">
              <a:buFont typeface="Arial" panose="020B0604020202020204" pitchFamily="34" charset="0"/>
              <a:buChar char="•"/>
            </a:pPr>
            <a:r>
              <a:rPr lang="en-US" altLang="en-US" dirty="0">
                <a:solidFill>
                  <a:srgbClr val="FFC000"/>
                </a:solidFill>
                <a:latin typeface="Muli"/>
              </a:rPr>
              <a:t>For example, extracting all hashtags from a tweet, getting email id or phone numbers etc.</a:t>
            </a:r>
          </a:p>
          <a:p>
            <a:pPr marL="742950" lvl="1" indent="-285750" eaLnBrk="1" hangingPunct="1">
              <a:buFont typeface="Arial" panose="020B0604020202020204" pitchFamily="34" charset="0"/>
              <a:buChar char="•"/>
            </a:pPr>
            <a:r>
              <a:rPr lang="en-US" altLang="en-US" dirty="0">
                <a:solidFill>
                  <a:srgbClr val="FFC000"/>
                </a:solidFill>
                <a:latin typeface="Muli"/>
              </a:rPr>
              <a:t>To use it in python, you need to “import re”</a:t>
            </a:r>
          </a:p>
          <a:p>
            <a:pPr lvl="1" eaLnBrk="1" hangingPunct="1"/>
            <a:endParaRPr lang="en-US" altLang="en-US" dirty="0">
              <a:solidFill>
                <a:srgbClr val="FFC000"/>
              </a:solidFill>
              <a:latin typeface="Muli"/>
            </a:endParaRPr>
          </a:p>
          <a:p>
            <a:pPr eaLnBrk="1" hangingPunct="1"/>
            <a:r>
              <a:rPr lang="en-US" altLang="en-US" dirty="0">
                <a:solidFill>
                  <a:schemeClr val="bg1"/>
                </a:solidFill>
                <a:latin typeface="Muli"/>
              </a:rPr>
              <a:t>Common Regex Functions</a:t>
            </a:r>
          </a:p>
          <a:p>
            <a:pPr marL="742950" lvl="1" indent="-285750" eaLnBrk="1" hangingPunct="1">
              <a:buFont typeface="Arial" panose="020B0604020202020204" pitchFamily="34" charset="0"/>
              <a:buChar char="•"/>
            </a:pPr>
            <a:r>
              <a:rPr lang="en-US" altLang="en-US" dirty="0" err="1">
                <a:solidFill>
                  <a:srgbClr val="FFC000"/>
                </a:solidFill>
                <a:latin typeface="Muli"/>
              </a:rPr>
              <a:t>re.search</a:t>
            </a:r>
            <a:r>
              <a:rPr lang="en-US" altLang="en-US" dirty="0">
                <a:solidFill>
                  <a:srgbClr val="FFC000"/>
                </a:solidFill>
                <a:latin typeface="Muli"/>
              </a:rPr>
              <a:t>(patterns, text)</a:t>
            </a:r>
          </a:p>
          <a:p>
            <a:pPr marL="1200150" lvl="2" indent="-285750" eaLnBrk="1" hangingPunct="1">
              <a:buFont typeface="Wingdings" panose="05000000000000000000" pitchFamily="2" charset="2"/>
              <a:buChar char="Ø"/>
            </a:pPr>
            <a:r>
              <a:rPr lang="en-US" altLang="en-US" dirty="0">
                <a:solidFill>
                  <a:srgbClr val="FFC000"/>
                </a:solidFill>
                <a:latin typeface="Muli"/>
              </a:rPr>
              <a:t>Detects whether the given regular expression pattern is present in the given text.</a:t>
            </a:r>
          </a:p>
          <a:p>
            <a:pPr marL="742950" lvl="1" indent="-285750" eaLnBrk="1" hangingPunct="1">
              <a:buFont typeface="Arial" panose="020B0604020202020204" pitchFamily="34" charset="0"/>
              <a:buChar char="•"/>
            </a:pPr>
            <a:r>
              <a:rPr lang="en-US" altLang="en-US" dirty="0" err="1">
                <a:solidFill>
                  <a:srgbClr val="FFC000"/>
                </a:solidFill>
                <a:latin typeface="Muli"/>
              </a:rPr>
              <a:t>re.match</a:t>
            </a:r>
            <a:r>
              <a:rPr lang="en-US" altLang="en-US" dirty="0">
                <a:solidFill>
                  <a:srgbClr val="FFC000"/>
                </a:solidFill>
                <a:latin typeface="Muli"/>
              </a:rPr>
              <a:t>(patterns, text)</a:t>
            </a:r>
          </a:p>
          <a:p>
            <a:pPr marL="1200150" lvl="2" indent="-285750" eaLnBrk="1" hangingPunct="1">
              <a:buFont typeface="Wingdings" panose="05000000000000000000" pitchFamily="2" charset="2"/>
              <a:buChar char="Ø"/>
            </a:pPr>
            <a:r>
              <a:rPr lang="en-US" altLang="en-US" dirty="0">
                <a:solidFill>
                  <a:srgbClr val="FFC000"/>
                </a:solidFill>
                <a:latin typeface="Muli"/>
              </a:rPr>
              <a:t>It returns a match object on success, None on failure.</a:t>
            </a:r>
          </a:p>
          <a:p>
            <a:pPr marL="742950" lvl="1" indent="-285750" eaLnBrk="1" hangingPunct="1">
              <a:buFont typeface="Arial" panose="020B0604020202020204" pitchFamily="34" charset="0"/>
              <a:buChar char="•"/>
            </a:pPr>
            <a:r>
              <a:rPr lang="en-US" altLang="en-US" dirty="0" err="1">
                <a:solidFill>
                  <a:srgbClr val="FFC000"/>
                </a:solidFill>
                <a:latin typeface="Muli"/>
              </a:rPr>
              <a:t>re.sub</a:t>
            </a:r>
            <a:r>
              <a:rPr lang="en-US" altLang="en-US" dirty="0">
                <a:solidFill>
                  <a:srgbClr val="FFC000"/>
                </a:solidFill>
                <a:latin typeface="Muli"/>
              </a:rPr>
              <a:t>(Pattern, Substitute, text)</a:t>
            </a:r>
          </a:p>
          <a:p>
            <a:pPr marL="1257300" lvl="2" indent="-342900" eaLnBrk="1" hangingPunct="1">
              <a:buFont typeface="Wingdings" panose="05000000000000000000" pitchFamily="2" charset="2"/>
              <a:buChar char="Ø"/>
            </a:pPr>
            <a:r>
              <a:rPr lang="en-US" altLang="en-US" dirty="0">
                <a:solidFill>
                  <a:srgbClr val="FFC000"/>
                </a:solidFill>
                <a:latin typeface="Muli"/>
              </a:rPr>
              <a:t>It replaces the Pattern in the text with the Substitute.</a:t>
            </a:r>
          </a:p>
          <a:p>
            <a:pPr marL="742950" lvl="1" indent="-285750" eaLnBrk="1" hangingPunct="1">
              <a:buFont typeface="Arial" panose="020B0604020202020204" pitchFamily="34" charset="0"/>
              <a:buChar char="•"/>
            </a:pPr>
            <a:r>
              <a:rPr lang="en-US" altLang="en-US" dirty="0" err="1">
                <a:solidFill>
                  <a:srgbClr val="FFC000"/>
                </a:solidFill>
                <a:latin typeface="Muli"/>
              </a:rPr>
              <a:t>re.findall</a:t>
            </a:r>
            <a:r>
              <a:rPr lang="en-US" altLang="en-US" dirty="0">
                <a:solidFill>
                  <a:srgbClr val="FFC000"/>
                </a:solidFill>
                <a:latin typeface="Muli"/>
              </a:rPr>
              <a:t>(Pattern, text)</a:t>
            </a:r>
          </a:p>
          <a:p>
            <a:pPr marL="1257300" lvl="2" indent="-342900" eaLnBrk="1" hangingPunct="1">
              <a:buFont typeface="Wingdings" panose="05000000000000000000" pitchFamily="2" charset="2"/>
              <a:buChar char="Ø"/>
            </a:pPr>
            <a:r>
              <a:rPr lang="en-US" altLang="en-US" dirty="0">
                <a:solidFill>
                  <a:srgbClr val="FFC000"/>
                </a:solidFill>
                <a:latin typeface="Muli"/>
              </a:rPr>
              <a:t>It returns a list of all the matches.</a:t>
            </a:r>
          </a:p>
          <a:p>
            <a:pPr lvl="2" eaLnBrk="1" hangingPunct="1"/>
            <a:endParaRPr lang="en-US" altLang="en-US" dirty="0">
              <a:solidFill>
                <a:srgbClr val="FFC000"/>
              </a:solidFill>
              <a:latin typeface="Muli"/>
            </a:endParaRPr>
          </a:p>
          <a:p>
            <a:pPr lvl="2" eaLnBrk="1" hangingPunct="1"/>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p:txBody>
      </p:sp>
    </p:spTree>
    <p:extLst>
      <p:ext uri="{BB962C8B-B14F-4D97-AF65-F5344CB8AC3E}">
        <p14:creationId xmlns:p14="http://schemas.microsoft.com/office/powerpoint/2010/main" val="373129723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E293C"/>
        </a:solidFill>
        <a:effectLst/>
      </p:bgPr>
    </p:bg>
    <p:spTree>
      <p:nvGrpSpPr>
        <p:cNvPr id="1" name="Shape 1428"/>
        <p:cNvGrpSpPr/>
        <p:nvPr/>
      </p:nvGrpSpPr>
      <p:grpSpPr>
        <a:xfrm>
          <a:off x="0" y="0"/>
          <a:ext cx="0" cy="0"/>
          <a:chOff x="0" y="0"/>
          <a:chExt cx="0" cy="0"/>
        </a:xfrm>
      </p:grpSpPr>
      <p:sp>
        <p:nvSpPr>
          <p:cNvPr id="1431" name="Shape 1431"/>
          <p:cNvSpPr txBox="1"/>
          <p:nvPr/>
        </p:nvSpPr>
        <p:spPr>
          <a:xfrm>
            <a:off x="409575" y="2606040"/>
            <a:ext cx="982472" cy="842160"/>
          </a:xfrm>
          <a:prstGeom prst="rect">
            <a:avLst/>
          </a:prstGeom>
          <a:noFill/>
          <a:ln>
            <a:noFill/>
          </a:ln>
        </p:spPr>
        <p:txBody>
          <a:bodyPr lIns="91425" tIns="91425" rIns="91425" bIns="91425" anchor="ctr" anchorCtr="0">
            <a:noAutofit/>
          </a:bodyPr>
          <a:lstStyle/>
          <a:p>
            <a:pPr lvl="0" algn="ctr">
              <a:spcBef>
                <a:spcPts val="0"/>
              </a:spcBef>
              <a:buNone/>
            </a:pPr>
            <a:endParaRPr lang="en" sz="4800" b="1" u="sng" dirty="0">
              <a:solidFill>
                <a:srgbClr val="FFFFFF"/>
              </a:solidFill>
              <a:latin typeface="Nixie One"/>
              <a:ea typeface="Nixie One"/>
              <a:cs typeface="Nixie One"/>
              <a:sym typeface="Nixie One"/>
            </a:endParaRPr>
          </a:p>
        </p:txBody>
      </p:sp>
      <p:sp>
        <p:nvSpPr>
          <p:cNvPr id="10" name="Rectangle 9"/>
          <p:cNvSpPr/>
          <p:nvPr/>
        </p:nvSpPr>
        <p:spPr>
          <a:xfrm>
            <a:off x="2438382" y="1988487"/>
            <a:ext cx="6600687" cy="2585323"/>
          </a:xfrm>
          <a:prstGeom prst="rect">
            <a:avLst/>
          </a:prstGeom>
        </p:spPr>
        <p:txBody>
          <a:bodyPr wrap="square">
            <a:spAutoFit/>
          </a:bodyPr>
          <a:lstStyle/>
          <a:p>
            <a:pPr>
              <a:buClr>
                <a:srgbClr val="19BBD5"/>
              </a:buClr>
              <a:buSzPct val="100000"/>
            </a:pPr>
            <a:r>
              <a:rPr lang="en-US" sz="1600" dirty="0">
                <a:solidFill>
                  <a:srgbClr val="19BBD5"/>
                </a:solidFill>
                <a:latin typeface="Nixie One"/>
                <a:ea typeface="Nixie One"/>
                <a:cs typeface="Nixie One"/>
                <a:sym typeface="Nixie One"/>
              </a:rPr>
              <a:t>Major Topics</a:t>
            </a:r>
            <a:r>
              <a:rPr lang="en-US" sz="1800" dirty="0">
                <a:solidFill>
                  <a:srgbClr val="19BBD5"/>
                </a:solidFill>
                <a:latin typeface="Nixie One"/>
                <a:ea typeface="Nixie One"/>
                <a:cs typeface="Nixie One"/>
                <a:sym typeface="Nixie One"/>
              </a:rPr>
              <a:t>:</a:t>
            </a:r>
          </a:p>
          <a:p>
            <a:pPr>
              <a:buClr>
                <a:srgbClr val="19BBD5"/>
              </a:buClr>
              <a:buSzPct val="100000"/>
            </a:pPr>
            <a:r>
              <a:rPr lang="en-US" sz="1800" dirty="0">
                <a:solidFill>
                  <a:srgbClr val="19BBD5"/>
                </a:solidFill>
                <a:latin typeface="Nixie One"/>
                <a:ea typeface="Nixie One"/>
                <a:cs typeface="Nixie One"/>
                <a:sym typeface="Nixie One"/>
              </a:rPr>
              <a:t>  </a:t>
            </a:r>
          </a:p>
          <a:p>
            <a:pPr marL="285750" indent="-285750">
              <a:buClr>
                <a:srgbClr val="19BBD5"/>
              </a:buClr>
              <a:buFont typeface="Muli"/>
              <a:buChar char="◇"/>
            </a:pPr>
            <a:r>
              <a:rPr lang="en-US" altLang="en-US" dirty="0">
                <a:solidFill>
                  <a:srgbClr val="C6DAEC"/>
                </a:solidFill>
                <a:latin typeface="Muli"/>
                <a:ea typeface="Muli"/>
                <a:cs typeface="Muli"/>
                <a:sym typeface="Muli"/>
              </a:rPr>
              <a:t>3.1       Text Wrangling </a:t>
            </a:r>
          </a:p>
          <a:p>
            <a:pPr marL="285750" indent="-285750">
              <a:buClr>
                <a:srgbClr val="19BBD5"/>
              </a:buClr>
              <a:buFont typeface="Muli"/>
              <a:buChar char="◇"/>
            </a:pPr>
            <a:r>
              <a:rPr lang="en-US" altLang="en-US" dirty="0">
                <a:solidFill>
                  <a:srgbClr val="C6DAEC"/>
                </a:solidFill>
                <a:latin typeface="Muli"/>
                <a:ea typeface="Muli"/>
                <a:cs typeface="Muli"/>
                <a:sym typeface="Muli"/>
              </a:rPr>
              <a:t>3.2       Discuss Sentence Splitting</a:t>
            </a:r>
          </a:p>
          <a:p>
            <a:pPr marL="285750" indent="-285750">
              <a:buClr>
                <a:srgbClr val="19BBD5"/>
              </a:buClr>
              <a:buFont typeface="Muli"/>
              <a:buChar char="◇"/>
            </a:pPr>
            <a:r>
              <a:rPr lang="en-US" altLang="en-US" dirty="0">
                <a:solidFill>
                  <a:srgbClr val="C6DAEC"/>
                </a:solidFill>
                <a:latin typeface="Muli"/>
                <a:ea typeface="Muli"/>
                <a:cs typeface="Muli"/>
                <a:sym typeface="Muli"/>
              </a:rPr>
              <a:t>3.3       Define Word Tokenization</a:t>
            </a:r>
          </a:p>
          <a:p>
            <a:pPr marL="285750" indent="-285750">
              <a:buClr>
                <a:srgbClr val="19BBD5"/>
              </a:buClr>
              <a:buFont typeface="Muli"/>
              <a:buChar char="◇"/>
            </a:pPr>
            <a:r>
              <a:rPr lang="en-US" altLang="en-US" dirty="0">
                <a:solidFill>
                  <a:srgbClr val="C6DAEC"/>
                </a:solidFill>
                <a:latin typeface="Muli"/>
                <a:ea typeface="Muli"/>
                <a:cs typeface="Muli"/>
                <a:sym typeface="Muli"/>
              </a:rPr>
              <a:t>3.4       Explain Stemming and Lemmatization</a:t>
            </a:r>
          </a:p>
          <a:p>
            <a:pPr marL="285750" indent="-285750">
              <a:buClr>
                <a:srgbClr val="19BBD5"/>
              </a:buClr>
              <a:buFont typeface="Muli"/>
              <a:buChar char="◇"/>
            </a:pPr>
            <a:r>
              <a:rPr lang="en-US" altLang="en-US" dirty="0">
                <a:solidFill>
                  <a:srgbClr val="C6DAEC"/>
                </a:solidFill>
                <a:latin typeface="Muli"/>
                <a:ea typeface="Muli"/>
                <a:cs typeface="Muli"/>
                <a:sym typeface="Muli"/>
              </a:rPr>
              <a:t>3.5       Discuss Stop Words</a:t>
            </a:r>
          </a:p>
          <a:p>
            <a:pPr marL="285750" indent="-285750">
              <a:buClr>
                <a:srgbClr val="19BBD5"/>
              </a:buClr>
              <a:buFont typeface="Muli"/>
              <a:buChar char="◇"/>
            </a:pPr>
            <a:r>
              <a:rPr lang="en-US" altLang="en-US" dirty="0">
                <a:solidFill>
                  <a:srgbClr val="C6DAEC"/>
                </a:solidFill>
                <a:latin typeface="Muli"/>
                <a:ea typeface="Muli"/>
                <a:cs typeface="Muli"/>
                <a:sym typeface="Muli"/>
              </a:rPr>
              <a:t>3.6       Discuss Regular Expression (Regex)</a:t>
            </a:r>
          </a:p>
          <a:p>
            <a:pPr marL="285750" indent="-285750">
              <a:buClr>
                <a:srgbClr val="19BBD5"/>
              </a:buClr>
              <a:buFont typeface="Muli"/>
              <a:buChar char="◇"/>
            </a:pPr>
            <a:r>
              <a:rPr lang="en-US" altLang="en-US" dirty="0">
                <a:solidFill>
                  <a:srgbClr val="C6DAEC"/>
                </a:solidFill>
                <a:latin typeface="Muli"/>
                <a:ea typeface="Muli"/>
                <a:cs typeface="Muli"/>
                <a:sym typeface="Muli"/>
              </a:rPr>
              <a:t>3.7       Explain Bag-of-Words</a:t>
            </a:r>
          </a:p>
          <a:p>
            <a:pPr marL="285750" indent="-285750">
              <a:buClr>
                <a:srgbClr val="19BBD5"/>
              </a:buClr>
              <a:buFont typeface="Muli"/>
              <a:buChar char="◇"/>
            </a:pPr>
            <a:r>
              <a:rPr lang="en-US" altLang="en-US" dirty="0">
                <a:solidFill>
                  <a:srgbClr val="C6DAEC"/>
                </a:solidFill>
                <a:latin typeface="Muli"/>
                <a:ea typeface="Muli"/>
                <a:cs typeface="Muli"/>
                <a:sym typeface="Muli"/>
              </a:rPr>
              <a:t>3.8       Discuss TF-IDF</a:t>
            </a:r>
          </a:p>
          <a:p>
            <a:pPr>
              <a:buClr>
                <a:srgbClr val="19BBD5"/>
              </a:buClr>
            </a:pPr>
            <a:endParaRPr lang="en-US" altLang="en-US" dirty="0">
              <a:solidFill>
                <a:srgbClr val="C6DAEC"/>
              </a:solidFill>
              <a:latin typeface="Muli"/>
              <a:ea typeface="Muli"/>
              <a:cs typeface="Muli"/>
              <a:sym typeface="Muli"/>
            </a:endParaRPr>
          </a:p>
        </p:txBody>
      </p:sp>
      <p:sp>
        <p:nvSpPr>
          <p:cNvPr id="2" name="Title 1"/>
          <p:cNvSpPr>
            <a:spLocks noGrp="1"/>
          </p:cNvSpPr>
          <p:nvPr>
            <p:ph type="ctrTitle"/>
          </p:nvPr>
        </p:nvSpPr>
        <p:spPr>
          <a:xfrm>
            <a:off x="2438382" y="1063992"/>
            <a:ext cx="5638800" cy="1159799"/>
          </a:xfrm>
        </p:spPr>
        <p:txBody>
          <a:bodyPr/>
          <a:lstStyle/>
          <a:p>
            <a:r>
              <a:rPr lang="en-US" sz="2400" b="1"/>
              <a:t>Module 3</a:t>
            </a:r>
            <a:br>
              <a:rPr lang="en-US" sz="2400" b="1" dirty="0"/>
            </a:br>
            <a:r>
              <a:rPr lang="en-US" sz="1400" b="1" dirty="0">
                <a:solidFill>
                  <a:srgbClr val="C6DAEC"/>
                </a:solidFill>
                <a:latin typeface="Muli"/>
                <a:sym typeface="Muli"/>
              </a:rPr>
              <a:t>3</a:t>
            </a:r>
            <a:r>
              <a:rPr lang="en-US" altLang="en-US" sz="1400" dirty="0">
                <a:solidFill>
                  <a:srgbClr val="C6DAEC"/>
                </a:solidFill>
                <a:latin typeface="Muli"/>
                <a:ea typeface="Muli"/>
                <a:cs typeface="Muli"/>
                <a:sym typeface="Muli"/>
              </a:rPr>
              <a:t>. Explain Text Wrangling and Cleansing</a:t>
            </a:r>
            <a:br>
              <a:rPr lang="en-US" altLang="en-US" sz="1050" dirty="0">
                <a:solidFill>
                  <a:srgbClr val="C6DAEC"/>
                </a:solidFill>
                <a:latin typeface="Muli"/>
                <a:ea typeface="Muli"/>
                <a:cs typeface="Muli"/>
                <a:sym typeface="Muli"/>
              </a:rPr>
            </a:br>
            <a:endParaRPr lang="en-US" sz="2400" b="1" dirty="0"/>
          </a:p>
        </p:txBody>
      </p:sp>
    </p:spTree>
  </p:cSld>
  <p:clrMapOvr>
    <a:overrideClrMapping bg1="lt1" tx1="dk1" bg2="dk2" tx2="lt2" accent1="accent1" accent2="accent2" accent3="accent3" accent4="accent4" accent5="accent5" accent6="accent6" hlink="hlink" folHlink="folHlink"/>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Regular expression</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851450" y="1744101"/>
            <a:ext cx="6823189" cy="116955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C6DAEC"/>
                </a:solidFill>
                <a:latin typeface="Muli"/>
                <a:ea typeface="Muli"/>
                <a:cs typeface="Muli"/>
              </a:rPr>
              <a:t> </a:t>
            </a:r>
          </a:p>
          <a:p>
            <a:pPr eaLnBrk="1" hangingPunct="1"/>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p:txBody>
      </p:sp>
      <p:pic>
        <p:nvPicPr>
          <p:cNvPr id="5" name="Picture 4">
            <a:extLst>
              <a:ext uri="{FF2B5EF4-FFF2-40B4-BE49-F238E27FC236}">
                <a16:creationId xmlns:a16="http://schemas.microsoft.com/office/drawing/2014/main" id="{C4383831-A1FF-489B-A641-F2198EE69A07}"/>
              </a:ext>
            </a:extLst>
          </p:cNvPr>
          <p:cNvPicPr>
            <a:picLocks noChangeAspect="1"/>
          </p:cNvPicPr>
          <p:nvPr/>
        </p:nvPicPr>
        <p:blipFill>
          <a:blip r:embed="rId3"/>
          <a:stretch>
            <a:fillRect/>
          </a:stretch>
        </p:blipFill>
        <p:spPr>
          <a:xfrm>
            <a:off x="1716240" y="973308"/>
            <a:ext cx="6474600" cy="566063"/>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A5E2D119-9BDF-41F7-8EDF-5E56389C0590}"/>
              </a:ext>
            </a:extLst>
          </p:cNvPr>
          <p:cNvPicPr>
            <a:picLocks noChangeAspect="1"/>
          </p:cNvPicPr>
          <p:nvPr/>
        </p:nvPicPr>
        <p:blipFill>
          <a:blip r:embed="rId4"/>
          <a:stretch>
            <a:fillRect/>
          </a:stretch>
        </p:blipFill>
        <p:spPr>
          <a:xfrm>
            <a:off x="3266557" y="1985438"/>
            <a:ext cx="3373967" cy="541867"/>
          </a:xfrm>
          <a:prstGeom prst="rect">
            <a:avLst/>
          </a:prstGeom>
        </p:spPr>
      </p:pic>
      <p:pic>
        <p:nvPicPr>
          <p:cNvPr id="15" name="Picture 14">
            <a:extLst>
              <a:ext uri="{FF2B5EF4-FFF2-40B4-BE49-F238E27FC236}">
                <a16:creationId xmlns:a16="http://schemas.microsoft.com/office/drawing/2014/main" id="{F435228A-0FD2-4E06-9EBF-F29A793CA491}"/>
              </a:ext>
            </a:extLst>
          </p:cNvPr>
          <p:cNvPicPr>
            <a:picLocks noChangeAspect="1"/>
          </p:cNvPicPr>
          <p:nvPr/>
        </p:nvPicPr>
        <p:blipFill>
          <a:blip r:embed="rId5"/>
          <a:stretch>
            <a:fillRect/>
          </a:stretch>
        </p:blipFill>
        <p:spPr>
          <a:xfrm>
            <a:off x="1998675" y="3062656"/>
            <a:ext cx="5909733" cy="647700"/>
          </a:xfrm>
          <a:prstGeom prst="rect">
            <a:avLst/>
          </a:prstGeom>
        </p:spPr>
      </p:pic>
    </p:spTree>
    <p:extLst>
      <p:ext uri="{BB962C8B-B14F-4D97-AF65-F5344CB8AC3E}">
        <p14:creationId xmlns:p14="http://schemas.microsoft.com/office/powerpoint/2010/main" val="307971949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Special Sequences</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851450" y="1744101"/>
            <a:ext cx="6823189" cy="116955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C6DAEC"/>
                </a:solidFill>
                <a:latin typeface="Muli"/>
                <a:ea typeface="Muli"/>
                <a:cs typeface="Muli"/>
              </a:rPr>
              <a:t> </a:t>
            </a:r>
          </a:p>
          <a:p>
            <a:pPr eaLnBrk="1" hangingPunct="1"/>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p:txBody>
      </p:sp>
      <p:pic>
        <p:nvPicPr>
          <p:cNvPr id="7" name="Picture 6" descr="Graphical user interface, text, application, email&#10;&#10;Description automatically generated">
            <a:extLst>
              <a:ext uri="{FF2B5EF4-FFF2-40B4-BE49-F238E27FC236}">
                <a16:creationId xmlns:a16="http://schemas.microsoft.com/office/drawing/2014/main" id="{E4696AB9-8151-47EB-97E6-8E8B2219E273}"/>
              </a:ext>
            </a:extLst>
          </p:cNvPr>
          <p:cNvPicPr>
            <a:picLocks noChangeAspect="1"/>
          </p:cNvPicPr>
          <p:nvPr/>
        </p:nvPicPr>
        <p:blipFill>
          <a:blip r:embed="rId3"/>
          <a:stretch>
            <a:fillRect/>
          </a:stretch>
        </p:blipFill>
        <p:spPr>
          <a:xfrm>
            <a:off x="1872975" y="1425974"/>
            <a:ext cx="6561412" cy="3508777"/>
          </a:xfrm>
          <a:prstGeom prst="rect">
            <a:avLst/>
          </a:prstGeom>
        </p:spPr>
      </p:pic>
      <p:sp>
        <p:nvSpPr>
          <p:cNvPr id="5" name="Rectangle 1">
            <a:extLst>
              <a:ext uri="{FF2B5EF4-FFF2-40B4-BE49-F238E27FC236}">
                <a16:creationId xmlns:a16="http://schemas.microsoft.com/office/drawing/2014/main" id="{4613F6D0-5DDB-4CEF-80B5-9F2FAAD32F5E}"/>
              </a:ext>
            </a:extLst>
          </p:cNvPr>
          <p:cNvSpPr>
            <a:spLocks noChangeArrowheads="1"/>
          </p:cNvSpPr>
          <p:nvPr/>
        </p:nvSpPr>
        <p:spPr bwMode="auto">
          <a:xfrm>
            <a:off x="-382606" y="-544598"/>
            <a:ext cx="209395773" cy="261610"/>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A special sequence is a </a:t>
            </a:r>
            <a:r>
              <a:rPr kumimoji="0" lang="en-US" altLang="en-US" sz="1100" b="0" i="0" u="none" strike="noStrike" cap="none" normalizeH="0" baseline="0">
                <a:ln>
                  <a:noFill/>
                </a:ln>
                <a:solidFill>
                  <a:srgbClr val="DC143C"/>
                </a:solidFill>
                <a:effectLst/>
                <a:latin typeface="Consolas" panose="020B0609020204030204" pitchFamily="49" charset="0"/>
              </a:rPr>
              <a:t>\</a:t>
            </a:r>
            <a:r>
              <a:rPr kumimoji="0" lang="en-US" altLang="en-US" sz="1100" b="0" i="0" u="none" strike="noStrike" cap="none" normalizeH="0" baseline="0">
                <a:ln>
                  <a:noFill/>
                </a:ln>
                <a:solidFill>
                  <a:srgbClr val="000000"/>
                </a:solidFill>
                <a:effectLst/>
                <a:latin typeface="Verdana" panose="020B0604030504040204" pitchFamily="34" charset="0"/>
              </a:rPr>
              <a:t> followed by one of the characters in the list below, and has a special meaning</a:t>
            </a:r>
            <a:r>
              <a:rPr kumimoji="0" lang="en-US" altLang="en-US" sz="3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100791E9-3D2D-43A3-9B42-DDCFFF6700EF}"/>
              </a:ext>
            </a:extLst>
          </p:cNvPr>
          <p:cNvSpPr>
            <a:spLocks noChangeArrowheads="1"/>
          </p:cNvSpPr>
          <p:nvPr/>
        </p:nvSpPr>
        <p:spPr bwMode="auto">
          <a:xfrm>
            <a:off x="1704227" y="400596"/>
            <a:ext cx="6823189" cy="123110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600" b="1" dirty="0">
                <a:solidFill>
                  <a:srgbClr val="C6DAEC"/>
                </a:solidFill>
                <a:latin typeface="Muli"/>
                <a:ea typeface="Muli"/>
                <a:cs typeface="Muli"/>
              </a:rPr>
              <a:t> </a:t>
            </a:r>
          </a:p>
          <a:p>
            <a:pPr marL="285750" indent="-285750" eaLnBrk="1" hangingPunct="1">
              <a:buFont typeface="Arial" panose="020B0604020202020204" pitchFamily="34" charset="0"/>
              <a:buChar char="•"/>
            </a:pPr>
            <a:r>
              <a:rPr lang="en-US" altLang="en-US" dirty="0">
                <a:solidFill>
                  <a:srgbClr val="FFC000"/>
                </a:solidFill>
                <a:latin typeface="Muli"/>
              </a:rPr>
              <a:t>A special sequence is a \ followed by one of the characters in the list below, and has a special meaning.</a:t>
            </a:r>
          </a:p>
          <a:p>
            <a:pPr marL="285750" indent="-285750" eaLnBrk="1" hangingPunct="1">
              <a:buFont typeface="Arial" panose="020B0604020202020204" pitchFamily="34" charset="0"/>
              <a:buChar char="•"/>
            </a:pPr>
            <a:r>
              <a:rPr lang="en-US" altLang="en-US" dirty="0">
                <a:solidFill>
                  <a:srgbClr val="FFC000"/>
                </a:solidFill>
                <a:latin typeface="Muli"/>
              </a:rPr>
              <a:t>(Note : </a:t>
            </a:r>
            <a:r>
              <a:rPr lang="en-US" dirty="0">
                <a:solidFill>
                  <a:srgbClr val="FFC000"/>
                </a:solidFill>
                <a:latin typeface="Muli"/>
              </a:rPr>
              <a:t>a backslash (\) and a forward slash (/)</a:t>
            </a: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sz="1600" dirty="0">
              <a:solidFill>
                <a:srgbClr val="FFC000"/>
              </a:solidFill>
              <a:latin typeface="Muli"/>
            </a:endParaRPr>
          </a:p>
        </p:txBody>
      </p:sp>
    </p:spTree>
    <p:extLst>
      <p:ext uri="{BB962C8B-B14F-4D97-AF65-F5344CB8AC3E}">
        <p14:creationId xmlns:p14="http://schemas.microsoft.com/office/powerpoint/2010/main" val="4075650148"/>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Special Sequences</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5" name="Rectangle 1">
            <a:extLst>
              <a:ext uri="{FF2B5EF4-FFF2-40B4-BE49-F238E27FC236}">
                <a16:creationId xmlns:a16="http://schemas.microsoft.com/office/drawing/2014/main" id="{4613F6D0-5DDB-4CEF-80B5-9F2FAAD32F5E}"/>
              </a:ext>
            </a:extLst>
          </p:cNvPr>
          <p:cNvSpPr>
            <a:spLocks noChangeArrowheads="1"/>
          </p:cNvSpPr>
          <p:nvPr/>
        </p:nvSpPr>
        <p:spPr bwMode="auto">
          <a:xfrm>
            <a:off x="-382606" y="-544598"/>
            <a:ext cx="209395773" cy="261610"/>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A special sequence is a </a:t>
            </a:r>
            <a:r>
              <a:rPr kumimoji="0" lang="en-US" altLang="en-US" sz="1100" b="0" i="0" u="none" strike="noStrike" cap="none" normalizeH="0" baseline="0">
                <a:ln>
                  <a:noFill/>
                </a:ln>
                <a:solidFill>
                  <a:srgbClr val="DC143C"/>
                </a:solidFill>
                <a:effectLst/>
                <a:latin typeface="Consolas" panose="020B0609020204030204" pitchFamily="49" charset="0"/>
              </a:rPr>
              <a:t>\</a:t>
            </a:r>
            <a:r>
              <a:rPr kumimoji="0" lang="en-US" altLang="en-US" sz="1100" b="0" i="0" u="none" strike="noStrike" cap="none" normalizeH="0" baseline="0">
                <a:ln>
                  <a:noFill/>
                </a:ln>
                <a:solidFill>
                  <a:srgbClr val="000000"/>
                </a:solidFill>
                <a:effectLst/>
                <a:latin typeface="Verdana" panose="020B0604030504040204" pitchFamily="34" charset="0"/>
              </a:rPr>
              <a:t> followed by one of the characters in the list below, and has a special meaning</a:t>
            </a:r>
            <a:r>
              <a:rPr kumimoji="0" lang="en-US" altLang="en-US" sz="3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100791E9-3D2D-43A3-9B42-DDCFFF6700EF}"/>
              </a:ext>
            </a:extLst>
          </p:cNvPr>
          <p:cNvSpPr>
            <a:spLocks noChangeArrowheads="1"/>
          </p:cNvSpPr>
          <p:nvPr/>
        </p:nvSpPr>
        <p:spPr bwMode="auto">
          <a:xfrm>
            <a:off x="1851450" y="1185219"/>
            <a:ext cx="6823189" cy="16004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FFC000"/>
                </a:solidFill>
                <a:latin typeface="Muli"/>
              </a:rPr>
              <a:t> </a:t>
            </a:r>
          </a:p>
          <a:p>
            <a:pPr marL="285750" indent="-285750">
              <a:buFont typeface="Wingdings" panose="05000000000000000000" pitchFamily="2" charset="2"/>
              <a:buChar char="Ø"/>
            </a:pPr>
            <a:r>
              <a:rPr lang="en-US" dirty="0">
                <a:solidFill>
                  <a:srgbClr val="FFC000"/>
                </a:solidFill>
                <a:latin typeface="Muli"/>
              </a:rPr>
              <a:t>What is a raw string in Python?</a:t>
            </a:r>
          </a:p>
          <a:p>
            <a:pPr marL="285750" indent="-285750">
              <a:buFont typeface="Wingdings" panose="05000000000000000000" pitchFamily="2" charset="2"/>
              <a:buChar char="Ø"/>
            </a:pPr>
            <a:endParaRPr lang="en-US" dirty="0">
              <a:solidFill>
                <a:srgbClr val="FFC000"/>
              </a:solidFill>
              <a:latin typeface="Muli"/>
            </a:endParaRPr>
          </a:p>
          <a:p>
            <a:r>
              <a:rPr lang="en-US" dirty="0">
                <a:solidFill>
                  <a:srgbClr val="FFC000"/>
                </a:solidFill>
                <a:latin typeface="Muli"/>
              </a:rPr>
              <a:t>Both string and bytes literals may optionally be prefixed with a letter 'r' or 'R' ; such strings are called raw strings and treat backslashes as literal characters. As a result, in string </a:t>
            </a:r>
            <a:r>
              <a:rPr lang="en-US" dirty="0">
                <a:solidFill>
                  <a:srgbClr val="202124"/>
                </a:solidFill>
                <a:latin typeface="arial" panose="020B0604020202020204" pitchFamily="34" charset="0"/>
              </a:rPr>
              <a:t>literals, '\U' and '\u' escapes in raw strings are not treated specially.</a:t>
            </a:r>
          </a:p>
          <a:p>
            <a:pPr marL="285750" indent="-285750" eaLnBrk="1" hangingPunct="1">
              <a:buFont typeface="Arial" panose="020B0604020202020204" pitchFamily="34" charset="0"/>
              <a:buChar char="•"/>
            </a:pPr>
            <a:endParaRPr lang="en-US" altLang="en-US" dirty="0">
              <a:solidFill>
                <a:srgbClr val="FFC000"/>
              </a:solidFill>
              <a:latin typeface="Muli"/>
            </a:endParaRPr>
          </a:p>
        </p:txBody>
      </p:sp>
    </p:spTree>
    <p:extLst>
      <p:ext uri="{BB962C8B-B14F-4D97-AF65-F5344CB8AC3E}">
        <p14:creationId xmlns:p14="http://schemas.microsoft.com/office/powerpoint/2010/main" val="241916741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Meta Characters</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851450" y="1744101"/>
            <a:ext cx="6823189" cy="116955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C6DAEC"/>
                </a:solidFill>
                <a:latin typeface="Muli"/>
                <a:ea typeface="Muli"/>
                <a:cs typeface="Muli"/>
              </a:rPr>
              <a:t> </a:t>
            </a:r>
          </a:p>
          <a:p>
            <a:pPr eaLnBrk="1" hangingPunct="1"/>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p:txBody>
      </p:sp>
      <p:pic>
        <p:nvPicPr>
          <p:cNvPr id="5" name="Picture 4" descr="Graphical user interface, text, application&#10;&#10;Description automatically generated">
            <a:extLst>
              <a:ext uri="{FF2B5EF4-FFF2-40B4-BE49-F238E27FC236}">
                <a16:creationId xmlns:a16="http://schemas.microsoft.com/office/drawing/2014/main" id="{3E9E4A94-34A2-4675-86E3-EF6AFEE28DC9}"/>
              </a:ext>
            </a:extLst>
          </p:cNvPr>
          <p:cNvPicPr>
            <a:picLocks noChangeAspect="1"/>
          </p:cNvPicPr>
          <p:nvPr/>
        </p:nvPicPr>
        <p:blipFill>
          <a:blip r:embed="rId3"/>
          <a:stretch>
            <a:fillRect/>
          </a:stretch>
        </p:blipFill>
        <p:spPr>
          <a:xfrm>
            <a:off x="1704227" y="1246471"/>
            <a:ext cx="6922496" cy="3066852"/>
          </a:xfrm>
          <a:prstGeom prst="rect">
            <a:avLst/>
          </a:prstGeom>
        </p:spPr>
      </p:pic>
      <p:sp>
        <p:nvSpPr>
          <p:cNvPr id="9" name="Rectangle 8">
            <a:extLst>
              <a:ext uri="{FF2B5EF4-FFF2-40B4-BE49-F238E27FC236}">
                <a16:creationId xmlns:a16="http://schemas.microsoft.com/office/drawing/2014/main" id="{1BEAF0D7-72BF-4A2B-92D7-51FFDDB3C9F9}"/>
              </a:ext>
            </a:extLst>
          </p:cNvPr>
          <p:cNvSpPr>
            <a:spLocks noChangeArrowheads="1"/>
          </p:cNvSpPr>
          <p:nvPr/>
        </p:nvSpPr>
        <p:spPr bwMode="auto">
          <a:xfrm>
            <a:off x="1704227" y="506051"/>
            <a:ext cx="6823189" cy="80021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600" b="1" dirty="0">
                <a:solidFill>
                  <a:srgbClr val="C6DAEC"/>
                </a:solidFill>
                <a:latin typeface="Muli"/>
                <a:ea typeface="Muli"/>
                <a:cs typeface="Muli"/>
              </a:rPr>
              <a:t> </a:t>
            </a:r>
          </a:p>
          <a:p>
            <a:pPr marL="285750" indent="-285750" eaLnBrk="1" hangingPunct="1">
              <a:buFont typeface="Arial" panose="020B0604020202020204" pitchFamily="34" charset="0"/>
              <a:buChar char="•"/>
            </a:pPr>
            <a:r>
              <a:rPr lang="en-US" altLang="en-US" dirty="0">
                <a:solidFill>
                  <a:srgbClr val="FFC000"/>
                </a:solidFill>
                <a:latin typeface="Muli"/>
              </a:rPr>
              <a:t>Metacharacters are characters with a special meaning.</a:t>
            </a:r>
          </a:p>
          <a:p>
            <a:pPr marL="285750" indent="-285750" eaLnBrk="1" hangingPunct="1">
              <a:buFont typeface="Arial" panose="020B0604020202020204" pitchFamily="34" charset="0"/>
              <a:buChar char="•"/>
            </a:pPr>
            <a:endParaRPr lang="en-US" altLang="en-US" sz="1600" dirty="0">
              <a:solidFill>
                <a:srgbClr val="FFC000"/>
              </a:solidFill>
              <a:latin typeface="Muli"/>
            </a:endParaRPr>
          </a:p>
        </p:txBody>
      </p:sp>
    </p:spTree>
    <p:extLst>
      <p:ext uri="{BB962C8B-B14F-4D97-AF65-F5344CB8AC3E}">
        <p14:creationId xmlns:p14="http://schemas.microsoft.com/office/powerpoint/2010/main" val="111750586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Meta Characters</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851450" y="1744101"/>
            <a:ext cx="6823189" cy="116955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C6DAEC"/>
                </a:solidFill>
                <a:latin typeface="Muli"/>
                <a:ea typeface="Muli"/>
                <a:cs typeface="Muli"/>
              </a:rPr>
              <a:t> </a:t>
            </a:r>
          </a:p>
          <a:p>
            <a:pPr eaLnBrk="1" hangingPunct="1"/>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p:txBody>
      </p:sp>
      <p:sp>
        <p:nvSpPr>
          <p:cNvPr id="9" name="Rectangle 8">
            <a:extLst>
              <a:ext uri="{FF2B5EF4-FFF2-40B4-BE49-F238E27FC236}">
                <a16:creationId xmlns:a16="http://schemas.microsoft.com/office/drawing/2014/main" id="{1BEAF0D7-72BF-4A2B-92D7-51FFDDB3C9F9}"/>
              </a:ext>
            </a:extLst>
          </p:cNvPr>
          <p:cNvSpPr>
            <a:spLocks noChangeArrowheads="1"/>
          </p:cNvSpPr>
          <p:nvPr/>
        </p:nvSpPr>
        <p:spPr bwMode="auto">
          <a:xfrm>
            <a:off x="1704227" y="506051"/>
            <a:ext cx="6823189" cy="80021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600" b="1" dirty="0">
                <a:solidFill>
                  <a:srgbClr val="C6DAEC"/>
                </a:solidFill>
                <a:latin typeface="Muli"/>
                <a:ea typeface="Muli"/>
                <a:cs typeface="Muli"/>
              </a:rPr>
              <a:t> </a:t>
            </a:r>
          </a:p>
          <a:p>
            <a:pPr marL="285750" indent="-285750" eaLnBrk="1" hangingPunct="1">
              <a:buFont typeface="Arial" panose="020B0604020202020204" pitchFamily="34" charset="0"/>
              <a:buChar char="•"/>
            </a:pPr>
            <a:r>
              <a:rPr lang="en-US" altLang="en-US" dirty="0">
                <a:solidFill>
                  <a:srgbClr val="FFC000"/>
                </a:solidFill>
                <a:latin typeface="Muli"/>
              </a:rPr>
              <a:t>A set is a set of characters inside a pair of square brackets [] with a special meaning.</a:t>
            </a:r>
          </a:p>
          <a:p>
            <a:pPr marL="285750" indent="-285750" eaLnBrk="1" hangingPunct="1">
              <a:buFont typeface="Arial" panose="020B0604020202020204" pitchFamily="34" charset="0"/>
              <a:buChar char="•"/>
            </a:pPr>
            <a:endParaRPr lang="en-US" altLang="en-US" sz="1600" dirty="0">
              <a:solidFill>
                <a:srgbClr val="FFC000"/>
              </a:solidFill>
              <a:latin typeface="Muli"/>
            </a:endParaRPr>
          </a:p>
        </p:txBody>
      </p:sp>
      <p:pic>
        <p:nvPicPr>
          <p:cNvPr id="4" name="Picture 3">
            <a:extLst>
              <a:ext uri="{FF2B5EF4-FFF2-40B4-BE49-F238E27FC236}">
                <a16:creationId xmlns:a16="http://schemas.microsoft.com/office/drawing/2014/main" id="{02D0CFEC-0CDD-43D2-AC74-0056B1C953C3}"/>
              </a:ext>
            </a:extLst>
          </p:cNvPr>
          <p:cNvPicPr>
            <a:picLocks noChangeAspect="1"/>
          </p:cNvPicPr>
          <p:nvPr/>
        </p:nvPicPr>
        <p:blipFill>
          <a:blip r:embed="rId3"/>
          <a:stretch>
            <a:fillRect/>
          </a:stretch>
        </p:blipFill>
        <p:spPr>
          <a:xfrm>
            <a:off x="1866734" y="1443350"/>
            <a:ext cx="6660682" cy="2616179"/>
          </a:xfrm>
          <a:prstGeom prst="rect">
            <a:avLst/>
          </a:prstGeom>
        </p:spPr>
      </p:pic>
    </p:spTree>
    <p:extLst>
      <p:ext uri="{BB962C8B-B14F-4D97-AF65-F5344CB8AC3E}">
        <p14:creationId xmlns:p14="http://schemas.microsoft.com/office/powerpoint/2010/main" val="333577713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Examples</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pic>
        <p:nvPicPr>
          <p:cNvPr id="4" name="Picture 3">
            <a:extLst>
              <a:ext uri="{FF2B5EF4-FFF2-40B4-BE49-F238E27FC236}">
                <a16:creationId xmlns:a16="http://schemas.microsoft.com/office/drawing/2014/main" id="{259DC558-59AF-901D-5801-8ACE37E99DBB}"/>
              </a:ext>
            </a:extLst>
          </p:cNvPr>
          <p:cNvPicPr>
            <a:picLocks noChangeAspect="1"/>
          </p:cNvPicPr>
          <p:nvPr/>
        </p:nvPicPr>
        <p:blipFill rotWithShape="1">
          <a:blip r:embed="rId3"/>
          <a:srcRect l="14421" t="44725" r="44631" b="34332"/>
          <a:stretch/>
        </p:blipFill>
        <p:spPr>
          <a:xfrm>
            <a:off x="2127183" y="917016"/>
            <a:ext cx="5751576" cy="1654734"/>
          </a:xfrm>
          <a:prstGeom prst="rect">
            <a:avLst/>
          </a:prstGeom>
        </p:spPr>
      </p:pic>
      <p:pic>
        <p:nvPicPr>
          <p:cNvPr id="7" name="Picture 6">
            <a:extLst>
              <a:ext uri="{FF2B5EF4-FFF2-40B4-BE49-F238E27FC236}">
                <a16:creationId xmlns:a16="http://schemas.microsoft.com/office/drawing/2014/main" id="{53972BA7-B5EE-2C34-7A6B-C41760395FDF}"/>
              </a:ext>
            </a:extLst>
          </p:cNvPr>
          <p:cNvPicPr>
            <a:picLocks noChangeAspect="1"/>
          </p:cNvPicPr>
          <p:nvPr/>
        </p:nvPicPr>
        <p:blipFill rotWithShape="1">
          <a:blip r:embed="rId4"/>
          <a:srcRect l="14632" t="44164" r="31406" b="23665"/>
          <a:stretch/>
        </p:blipFill>
        <p:spPr>
          <a:xfrm>
            <a:off x="2146434" y="2955009"/>
            <a:ext cx="5338462" cy="1790246"/>
          </a:xfrm>
          <a:prstGeom prst="rect">
            <a:avLst/>
          </a:prstGeom>
        </p:spPr>
      </p:pic>
    </p:spTree>
    <p:extLst>
      <p:ext uri="{BB962C8B-B14F-4D97-AF65-F5344CB8AC3E}">
        <p14:creationId xmlns:p14="http://schemas.microsoft.com/office/powerpoint/2010/main" val="742818406"/>
      </p:ext>
    </p:extLst>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Examples</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pic>
        <p:nvPicPr>
          <p:cNvPr id="5" name="Picture 4">
            <a:extLst>
              <a:ext uri="{FF2B5EF4-FFF2-40B4-BE49-F238E27FC236}">
                <a16:creationId xmlns:a16="http://schemas.microsoft.com/office/drawing/2014/main" id="{F11F4F78-BF80-8B8A-DBA5-DCF45BE5C943}"/>
              </a:ext>
            </a:extLst>
          </p:cNvPr>
          <p:cNvPicPr>
            <a:picLocks noChangeAspect="1"/>
          </p:cNvPicPr>
          <p:nvPr/>
        </p:nvPicPr>
        <p:blipFill rotWithShape="1">
          <a:blip r:embed="rId3"/>
          <a:srcRect l="15158" t="35930" r="24555" b="9053"/>
          <a:stretch/>
        </p:blipFill>
        <p:spPr>
          <a:xfrm>
            <a:off x="2506714" y="1482291"/>
            <a:ext cx="5512662" cy="2829828"/>
          </a:xfrm>
          <a:prstGeom prst="rect">
            <a:avLst/>
          </a:prstGeom>
        </p:spPr>
      </p:pic>
    </p:spTree>
    <p:extLst>
      <p:ext uri="{BB962C8B-B14F-4D97-AF65-F5344CB8AC3E}">
        <p14:creationId xmlns:p14="http://schemas.microsoft.com/office/powerpoint/2010/main" val="2907931163"/>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Examples</a:t>
            </a:r>
            <a:endParaRPr lang="en" sz="3200" dirty="0"/>
          </a:p>
        </p:txBody>
      </p:sp>
      <p:pic>
        <p:nvPicPr>
          <p:cNvPr id="5" name="Picture 4">
            <a:extLst>
              <a:ext uri="{FF2B5EF4-FFF2-40B4-BE49-F238E27FC236}">
                <a16:creationId xmlns:a16="http://schemas.microsoft.com/office/drawing/2014/main" id="{F469494F-0462-8651-6B4A-65842BAA2996}"/>
              </a:ext>
            </a:extLst>
          </p:cNvPr>
          <p:cNvPicPr>
            <a:picLocks noChangeAspect="1"/>
          </p:cNvPicPr>
          <p:nvPr/>
        </p:nvPicPr>
        <p:blipFill rotWithShape="1">
          <a:blip r:embed="rId3"/>
          <a:srcRect l="14841" t="33122" r="25790" b="11112"/>
          <a:stretch/>
        </p:blipFill>
        <p:spPr>
          <a:xfrm>
            <a:off x="2206136" y="702645"/>
            <a:ext cx="5888710" cy="3111410"/>
          </a:xfrm>
          <a:prstGeom prst="rect">
            <a:avLst/>
          </a:prstGeom>
        </p:spPr>
      </p:pic>
      <p:pic>
        <p:nvPicPr>
          <p:cNvPr id="8" name="Picture 7">
            <a:extLst>
              <a:ext uri="{FF2B5EF4-FFF2-40B4-BE49-F238E27FC236}">
                <a16:creationId xmlns:a16="http://schemas.microsoft.com/office/drawing/2014/main" id="{8ED55B27-F889-62CB-9CF6-973C9E8EC9B8}"/>
              </a:ext>
            </a:extLst>
          </p:cNvPr>
          <p:cNvPicPr>
            <a:picLocks noChangeAspect="1"/>
          </p:cNvPicPr>
          <p:nvPr/>
        </p:nvPicPr>
        <p:blipFill rotWithShape="1">
          <a:blip r:embed="rId4"/>
          <a:srcRect l="14526" t="50000" r="29896" b="28515"/>
          <a:stretch/>
        </p:blipFill>
        <p:spPr>
          <a:xfrm>
            <a:off x="2206136" y="3888304"/>
            <a:ext cx="5082139" cy="1105101"/>
          </a:xfrm>
          <a:prstGeom prst="rect">
            <a:avLst/>
          </a:prstGeom>
        </p:spPr>
      </p:pic>
    </p:spTree>
    <p:extLst>
      <p:ext uri="{BB962C8B-B14F-4D97-AF65-F5344CB8AC3E}">
        <p14:creationId xmlns:p14="http://schemas.microsoft.com/office/powerpoint/2010/main" val="933530109"/>
      </p:ext>
    </p:extLst>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Examples</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pic>
        <p:nvPicPr>
          <p:cNvPr id="4" name="Picture 3">
            <a:extLst>
              <a:ext uri="{FF2B5EF4-FFF2-40B4-BE49-F238E27FC236}">
                <a16:creationId xmlns:a16="http://schemas.microsoft.com/office/drawing/2014/main" id="{CE14DBFD-AC9B-18F7-57DF-F4CB7D051441}"/>
              </a:ext>
            </a:extLst>
          </p:cNvPr>
          <p:cNvPicPr>
            <a:picLocks noChangeAspect="1"/>
          </p:cNvPicPr>
          <p:nvPr/>
        </p:nvPicPr>
        <p:blipFill rotWithShape="1">
          <a:blip r:embed="rId3"/>
          <a:srcRect l="14947" t="46222" r="28421" b="14105"/>
          <a:stretch/>
        </p:blipFill>
        <p:spPr>
          <a:xfrm>
            <a:off x="1742173" y="1503344"/>
            <a:ext cx="6631806" cy="2613276"/>
          </a:xfrm>
          <a:prstGeom prst="rect">
            <a:avLst/>
          </a:prstGeom>
        </p:spPr>
      </p:pic>
    </p:spTree>
    <p:extLst>
      <p:ext uri="{BB962C8B-B14F-4D97-AF65-F5344CB8AC3E}">
        <p14:creationId xmlns:p14="http://schemas.microsoft.com/office/powerpoint/2010/main" val="4221747320"/>
      </p:ext>
    </p:extLst>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Examples</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pic>
        <p:nvPicPr>
          <p:cNvPr id="4" name="Picture 3">
            <a:extLst>
              <a:ext uri="{FF2B5EF4-FFF2-40B4-BE49-F238E27FC236}">
                <a16:creationId xmlns:a16="http://schemas.microsoft.com/office/drawing/2014/main" id="{1AA6357A-F137-E0E8-F66B-0E68FAE2CC29}"/>
              </a:ext>
            </a:extLst>
          </p:cNvPr>
          <p:cNvPicPr>
            <a:picLocks noChangeAspect="1"/>
          </p:cNvPicPr>
          <p:nvPr/>
        </p:nvPicPr>
        <p:blipFill rotWithShape="1">
          <a:blip r:embed="rId3"/>
          <a:srcRect l="14737" t="47345" r="16948" b="31712"/>
          <a:stretch/>
        </p:blipFill>
        <p:spPr>
          <a:xfrm>
            <a:off x="1821136" y="2484429"/>
            <a:ext cx="6706280" cy="1156453"/>
          </a:xfrm>
          <a:prstGeom prst="rect">
            <a:avLst/>
          </a:prstGeom>
        </p:spPr>
      </p:pic>
    </p:spTree>
    <p:extLst>
      <p:ext uri="{BB962C8B-B14F-4D97-AF65-F5344CB8AC3E}">
        <p14:creationId xmlns:p14="http://schemas.microsoft.com/office/powerpoint/2010/main" val="2111646338"/>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grpSp>
        <p:nvGrpSpPr>
          <p:cNvPr id="1449" name="Shape 1449"/>
          <p:cNvGrpSpPr/>
          <p:nvPr/>
        </p:nvGrpSpPr>
        <p:grpSpPr>
          <a:xfrm flipH="1">
            <a:off x="-188453" y="1015816"/>
            <a:ext cx="1844153" cy="1594438"/>
            <a:chOff x="4088875" y="1431100"/>
            <a:chExt cx="3293000" cy="2852775"/>
          </a:xfrm>
        </p:grpSpPr>
        <p:sp>
          <p:nvSpPr>
            <p:cNvPr id="1450" name="Shape 1450"/>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dirty="0"/>
            </a:p>
          </p:txBody>
        </p:sp>
        <p:sp>
          <p:nvSpPr>
            <p:cNvPr id="1451" name="Shape 1451"/>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dirty="0"/>
            </a:p>
          </p:txBody>
        </p:sp>
        <p:sp>
          <p:nvSpPr>
            <p:cNvPr id="1452" name="Shape 1452"/>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dirty="0"/>
            </a:p>
          </p:txBody>
        </p:sp>
        <p:sp>
          <p:nvSpPr>
            <p:cNvPr id="1453" name="Shape 1453"/>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dirty="0"/>
            </a:p>
          </p:txBody>
        </p:sp>
        <p:sp>
          <p:nvSpPr>
            <p:cNvPr id="1454" name="Shape 1454"/>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dirty="0"/>
            </a:p>
          </p:txBody>
        </p:sp>
        <p:sp>
          <p:nvSpPr>
            <p:cNvPr id="1455" name="Shape 1455"/>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dirty="0"/>
            </a:p>
          </p:txBody>
        </p:sp>
        <p:sp>
          <p:nvSpPr>
            <p:cNvPr id="1456" name="Shape 1456"/>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1457" name="Shape 1457"/>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1458" name="Shape 1458"/>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1459" name="Shape 1459"/>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1460" name="Shape 1460"/>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1461" name="Shape 1461"/>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1462" name="Shape 1462"/>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1463" name="Shape 1463"/>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1464" name="Shape 1464"/>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1465" name="Shape 1465"/>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1466" name="Shape 1466"/>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1467" name="Shape 1467"/>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1468" name="Shape 1468"/>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1469" name="Shape 1469"/>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1470" name="Shape 1470"/>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1471" name="Shape 1471"/>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1472" name="Shape 1472"/>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1473" name="Shape 1473"/>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1474" name="Shape 1474"/>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1475" name="Shape 1475"/>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1476" name="Shape 1476"/>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1477" name="Shape 1477"/>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1478" name="Shape 1478"/>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1479" name="Shape 1479"/>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1480" name="Shape 1480"/>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1481" name="Shape 1481"/>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1482" name="Shape 1482"/>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1483" name="Shape 1483"/>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1484" name="Shape 1484"/>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1485" name="Shape 1485"/>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1486" name="Shape 1486"/>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1487" name="Shape 1487"/>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1488" name="Shape 1488"/>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1489" name="Shape 1489"/>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1490" name="Shape 1490"/>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1491" name="Shape 1491"/>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dirty="0"/>
            </a:p>
          </p:txBody>
        </p:sp>
        <p:sp>
          <p:nvSpPr>
            <p:cNvPr id="1492" name="Shape 1492"/>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dirty="0"/>
            </a:p>
          </p:txBody>
        </p:sp>
        <p:sp>
          <p:nvSpPr>
            <p:cNvPr id="1493" name="Shape 1493"/>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dirty="0"/>
            </a:p>
          </p:txBody>
        </p:sp>
        <p:sp>
          <p:nvSpPr>
            <p:cNvPr id="1494" name="Shape 1494"/>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dirty="0"/>
            </a:p>
          </p:txBody>
        </p:sp>
        <p:sp>
          <p:nvSpPr>
            <p:cNvPr id="1495" name="Shape 1495"/>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dirty="0"/>
            </a:p>
          </p:txBody>
        </p:sp>
        <p:sp>
          <p:nvSpPr>
            <p:cNvPr id="1496" name="Shape 1496"/>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dirty="0"/>
            </a:p>
          </p:txBody>
        </p:sp>
      </p:grpSp>
      <p:grpSp>
        <p:nvGrpSpPr>
          <p:cNvPr id="1497" name="Shape 1497"/>
          <p:cNvGrpSpPr/>
          <p:nvPr/>
        </p:nvGrpSpPr>
        <p:grpSpPr>
          <a:xfrm>
            <a:off x="144761" y="1255574"/>
            <a:ext cx="1032404" cy="1032467"/>
            <a:chOff x="6654650" y="3665275"/>
            <a:chExt cx="409100" cy="409125"/>
          </a:xfrm>
        </p:grpSpPr>
        <p:sp>
          <p:nvSpPr>
            <p:cNvPr id="1498" name="Shape 1498"/>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499" name="Shape 1499"/>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1500" name="Shape 1500"/>
          <p:cNvGrpSpPr/>
          <p:nvPr/>
        </p:nvGrpSpPr>
        <p:grpSpPr>
          <a:xfrm rot="-731900">
            <a:off x="484962" y="343376"/>
            <a:ext cx="688564" cy="688680"/>
            <a:chOff x="570875" y="4322250"/>
            <a:chExt cx="443300" cy="443325"/>
          </a:xfrm>
        </p:grpSpPr>
        <p:sp>
          <p:nvSpPr>
            <p:cNvPr id="1501" name="Shape 1501"/>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2" name="Shape 1502"/>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3" name="Shape 1503"/>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4" name="Shape 1504"/>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grpSp>
      <p:sp>
        <p:nvSpPr>
          <p:cNvPr id="1505" name="Shape 1505"/>
          <p:cNvSpPr/>
          <p:nvPr/>
        </p:nvSpPr>
        <p:spPr>
          <a:xfrm>
            <a:off x="882208" y="2168693"/>
            <a:ext cx="260931" cy="249145"/>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6" name="Shape 1506"/>
          <p:cNvSpPr/>
          <p:nvPr/>
        </p:nvSpPr>
        <p:spPr>
          <a:xfrm rot="2327381">
            <a:off x="1220785" y="1598881"/>
            <a:ext cx="443468" cy="423387"/>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7" name="Shape 1507"/>
          <p:cNvSpPr/>
          <p:nvPr/>
        </p:nvSpPr>
        <p:spPr>
          <a:xfrm rot="2327012">
            <a:off x="470631" y="2267397"/>
            <a:ext cx="183443" cy="17512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8" name="Shape 1413"/>
          <p:cNvSpPr txBox="1">
            <a:spLocks noGrp="1"/>
          </p:cNvSpPr>
          <p:nvPr>
            <p:ph type="ctrTitle" idx="4294967295"/>
          </p:nvPr>
        </p:nvSpPr>
        <p:spPr>
          <a:xfrm>
            <a:off x="1699035" y="1872271"/>
            <a:ext cx="7452909" cy="1160462"/>
          </a:xfrm>
          <a:prstGeom prst="rect">
            <a:avLst/>
          </a:prstGeom>
        </p:spPr>
        <p:txBody>
          <a:bodyPr lIns="91425" tIns="91425" rIns="91425" bIns="91425" anchor="b" anchorCtr="0">
            <a:noAutofit/>
          </a:bodyPr>
          <a:lstStyle/>
          <a:p>
            <a:br>
              <a:rPr lang="en" sz="2800" dirty="0"/>
            </a:br>
            <a:br>
              <a:rPr lang="en" sz="2800" dirty="0"/>
            </a:br>
            <a:br>
              <a:rPr lang="en" sz="2800" dirty="0"/>
            </a:br>
            <a:r>
              <a:rPr lang="en-US" sz="2800" dirty="0"/>
              <a:t> </a:t>
            </a:r>
            <a:br>
              <a:rPr lang="en" sz="2800" dirty="0"/>
            </a:br>
            <a:r>
              <a:rPr lang="en-US" sz="2800" dirty="0">
                <a:sym typeface="Muli"/>
              </a:rPr>
              <a:t>3</a:t>
            </a:r>
            <a:r>
              <a:rPr lang="en-US" altLang="en-US" sz="2800" dirty="0">
                <a:sym typeface="Muli"/>
              </a:rPr>
              <a:t>.1 </a:t>
            </a:r>
            <a:r>
              <a:rPr lang="en-US" altLang="en-US" sz="2800" dirty="0">
                <a:solidFill>
                  <a:srgbClr val="C6DAEC"/>
                </a:solidFill>
                <a:latin typeface="Muli"/>
                <a:ea typeface="Muli"/>
                <a:cs typeface="Muli"/>
                <a:sym typeface="Muli"/>
              </a:rPr>
              <a:t>Text Wrangling </a:t>
            </a:r>
            <a:br>
              <a:rPr lang="en" sz="2800" dirty="0"/>
            </a:br>
            <a:endParaRPr lang="en" sz="2800" dirty="0"/>
          </a:p>
        </p:txBody>
      </p:sp>
    </p:spTree>
    <p:extLst>
      <p:ext uri="{BB962C8B-B14F-4D97-AF65-F5344CB8AC3E}">
        <p14:creationId xmlns:p14="http://schemas.microsoft.com/office/powerpoint/2010/main" val="93305554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Examples</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pic>
        <p:nvPicPr>
          <p:cNvPr id="4" name="Picture 3">
            <a:extLst>
              <a:ext uri="{FF2B5EF4-FFF2-40B4-BE49-F238E27FC236}">
                <a16:creationId xmlns:a16="http://schemas.microsoft.com/office/drawing/2014/main" id="{631D298C-8630-DC78-5B77-EADF6AF16C15}"/>
              </a:ext>
            </a:extLst>
          </p:cNvPr>
          <p:cNvPicPr>
            <a:picLocks noChangeAspect="1"/>
          </p:cNvPicPr>
          <p:nvPr/>
        </p:nvPicPr>
        <p:blipFill rotWithShape="1">
          <a:blip r:embed="rId3"/>
          <a:srcRect l="14527" t="44352" r="21482" b="16918"/>
          <a:stretch/>
        </p:blipFill>
        <p:spPr>
          <a:xfrm>
            <a:off x="2136808" y="1732547"/>
            <a:ext cx="5851383" cy="1992096"/>
          </a:xfrm>
          <a:prstGeom prst="rect">
            <a:avLst/>
          </a:prstGeom>
        </p:spPr>
      </p:pic>
    </p:spTree>
    <p:extLst>
      <p:ext uri="{BB962C8B-B14F-4D97-AF65-F5344CB8AC3E}">
        <p14:creationId xmlns:p14="http://schemas.microsoft.com/office/powerpoint/2010/main" val="1281727022"/>
      </p:ext>
    </p:extLst>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Examples</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pic>
        <p:nvPicPr>
          <p:cNvPr id="4" name="Picture 3">
            <a:extLst>
              <a:ext uri="{FF2B5EF4-FFF2-40B4-BE49-F238E27FC236}">
                <a16:creationId xmlns:a16="http://schemas.microsoft.com/office/drawing/2014/main" id="{5F319AF5-BD5B-1D6A-2554-D6081D19A90C}"/>
              </a:ext>
            </a:extLst>
          </p:cNvPr>
          <p:cNvPicPr>
            <a:picLocks noChangeAspect="1"/>
          </p:cNvPicPr>
          <p:nvPr/>
        </p:nvPicPr>
        <p:blipFill rotWithShape="1">
          <a:blip r:embed="rId3"/>
          <a:srcRect l="14527" t="33310" r="25579" b="34877"/>
          <a:stretch/>
        </p:blipFill>
        <p:spPr>
          <a:xfrm>
            <a:off x="2098307" y="1167290"/>
            <a:ext cx="5476775" cy="1636296"/>
          </a:xfrm>
          <a:prstGeom prst="rect">
            <a:avLst/>
          </a:prstGeom>
        </p:spPr>
      </p:pic>
      <p:pic>
        <p:nvPicPr>
          <p:cNvPr id="6" name="Picture 5">
            <a:extLst>
              <a:ext uri="{FF2B5EF4-FFF2-40B4-BE49-F238E27FC236}">
                <a16:creationId xmlns:a16="http://schemas.microsoft.com/office/drawing/2014/main" id="{396DFED1-1726-044A-E543-3CB62E7E239A}"/>
              </a:ext>
            </a:extLst>
          </p:cNvPr>
          <p:cNvPicPr>
            <a:picLocks noChangeAspect="1"/>
          </p:cNvPicPr>
          <p:nvPr/>
        </p:nvPicPr>
        <p:blipFill rotWithShape="1">
          <a:blip r:embed="rId4"/>
          <a:srcRect l="14842" t="38601" r="13759" b="40456"/>
          <a:stretch/>
        </p:blipFill>
        <p:spPr>
          <a:xfrm>
            <a:off x="1771048" y="3475603"/>
            <a:ext cx="6528741" cy="1077218"/>
          </a:xfrm>
          <a:prstGeom prst="rect">
            <a:avLst/>
          </a:prstGeom>
        </p:spPr>
      </p:pic>
    </p:spTree>
    <p:extLst>
      <p:ext uri="{BB962C8B-B14F-4D97-AF65-F5344CB8AC3E}">
        <p14:creationId xmlns:p14="http://schemas.microsoft.com/office/powerpoint/2010/main" val="3829464236"/>
      </p:ext>
    </p:extLst>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Examples</a:t>
            </a:r>
            <a:endParaRPr lang="en" sz="3200" dirty="0"/>
          </a:p>
        </p:txBody>
      </p:sp>
      <p:pic>
        <p:nvPicPr>
          <p:cNvPr id="4" name="Picture 3">
            <a:extLst>
              <a:ext uri="{FF2B5EF4-FFF2-40B4-BE49-F238E27FC236}">
                <a16:creationId xmlns:a16="http://schemas.microsoft.com/office/drawing/2014/main" id="{00CC0B64-1133-F15E-730E-89BE7C79128E}"/>
              </a:ext>
            </a:extLst>
          </p:cNvPr>
          <p:cNvPicPr>
            <a:picLocks noChangeAspect="1"/>
          </p:cNvPicPr>
          <p:nvPr/>
        </p:nvPicPr>
        <p:blipFill rotWithShape="1">
          <a:blip r:embed="rId3"/>
          <a:srcRect l="15158" t="33310" r="21684" b="24023"/>
          <a:stretch/>
        </p:blipFill>
        <p:spPr>
          <a:xfrm>
            <a:off x="2233061" y="1838425"/>
            <a:ext cx="5775158" cy="2194561"/>
          </a:xfrm>
          <a:prstGeom prst="rect">
            <a:avLst/>
          </a:prstGeom>
        </p:spPr>
      </p:pic>
    </p:spTree>
    <p:extLst>
      <p:ext uri="{BB962C8B-B14F-4D97-AF65-F5344CB8AC3E}">
        <p14:creationId xmlns:p14="http://schemas.microsoft.com/office/powerpoint/2010/main" val="3473194457"/>
      </p:ext>
    </p:extLst>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Examples</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pic>
        <p:nvPicPr>
          <p:cNvPr id="5" name="Picture 4">
            <a:extLst>
              <a:ext uri="{FF2B5EF4-FFF2-40B4-BE49-F238E27FC236}">
                <a16:creationId xmlns:a16="http://schemas.microsoft.com/office/drawing/2014/main" id="{6D590622-4351-44D1-AF93-BFB66E2758A6}"/>
              </a:ext>
            </a:extLst>
          </p:cNvPr>
          <p:cNvPicPr>
            <a:picLocks noChangeAspect="1"/>
          </p:cNvPicPr>
          <p:nvPr/>
        </p:nvPicPr>
        <p:blipFill>
          <a:blip r:embed="rId3"/>
          <a:stretch>
            <a:fillRect/>
          </a:stretch>
        </p:blipFill>
        <p:spPr>
          <a:xfrm>
            <a:off x="2996485" y="1073851"/>
            <a:ext cx="2729514" cy="372023"/>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5F3D74A8-87F4-4515-97E7-F952A14D83E2}"/>
              </a:ext>
            </a:extLst>
          </p:cNvPr>
          <p:cNvPicPr>
            <a:picLocks noChangeAspect="1"/>
          </p:cNvPicPr>
          <p:nvPr/>
        </p:nvPicPr>
        <p:blipFill>
          <a:blip r:embed="rId4"/>
          <a:stretch>
            <a:fillRect/>
          </a:stretch>
        </p:blipFill>
        <p:spPr>
          <a:xfrm>
            <a:off x="2628193" y="1508264"/>
            <a:ext cx="3387620" cy="683117"/>
          </a:xfrm>
          <a:prstGeom prst="rect">
            <a:avLst/>
          </a:prstGeom>
        </p:spPr>
      </p:pic>
      <p:pic>
        <p:nvPicPr>
          <p:cNvPr id="10" name="Picture 9">
            <a:extLst>
              <a:ext uri="{FF2B5EF4-FFF2-40B4-BE49-F238E27FC236}">
                <a16:creationId xmlns:a16="http://schemas.microsoft.com/office/drawing/2014/main" id="{7555E414-4A01-420B-9955-1860816F59E9}"/>
              </a:ext>
            </a:extLst>
          </p:cNvPr>
          <p:cNvPicPr>
            <a:picLocks noChangeAspect="1"/>
          </p:cNvPicPr>
          <p:nvPr/>
        </p:nvPicPr>
        <p:blipFill>
          <a:blip r:embed="rId5"/>
          <a:stretch>
            <a:fillRect/>
          </a:stretch>
        </p:blipFill>
        <p:spPr>
          <a:xfrm>
            <a:off x="3470319" y="2253771"/>
            <a:ext cx="1447800" cy="198967"/>
          </a:xfrm>
          <a:prstGeom prst="rect">
            <a:avLst/>
          </a:prstGeom>
        </p:spPr>
      </p:pic>
      <p:pic>
        <p:nvPicPr>
          <p:cNvPr id="14" name="Picture 13" descr="Graphical user interface, application, Word&#10;&#10;Description automatically generated">
            <a:extLst>
              <a:ext uri="{FF2B5EF4-FFF2-40B4-BE49-F238E27FC236}">
                <a16:creationId xmlns:a16="http://schemas.microsoft.com/office/drawing/2014/main" id="{39D8F08D-32C8-4637-9552-5C6A28ECDE16}"/>
              </a:ext>
            </a:extLst>
          </p:cNvPr>
          <p:cNvPicPr>
            <a:picLocks noChangeAspect="1"/>
          </p:cNvPicPr>
          <p:nvPr/>
        </p:nvPicPr>
        <p:blipFill>
          <a:blip r:embed="rId6"/>
          <a:stretch>
            <a:fillRect/>
          </a:stretch>
        </p:blipFill>
        <p:spPr>
          <a:xfrm>
            <a:off x="2929263" y="2916507"/>
            <a:ext cx="2953862" cy="394396"/>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DF78B765-AD8F-4C8D-802C-F2FC85AC494E}"/>
              </a:ext>
            </a:extLst>
          </p:cNvPr>
          <p:cNvPicPr>
            <a:picLocks noChangeAspect="1"/>
          </p:cNvPicPr>
          <p:nvPr/>
        </p:nvPicPr>
        <p:blipFill>
          <a:blip r:embed="rId7"/>
          <a:stretch>
            <a:fillRect/>
          </a:stretch>
        </p:blipFill>
        <p:spPr>
          <a:xfrm>
            <a:off x="2455086" y="3378001"/>
            <a:ext cx="3902215" cy="734152"/>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6F46889D-0D29-4410-B8CC-1023446F0CF8}"/>
              </a:ext>
            </a:extLst>
          </p:cNvPr>
          <p:cNvPicPr>
            <a:picLocks noChangeAspect="1"/>
          </p:cNvPicPr>
          <p:nvPr/>
        </p:nvPicPr>
        <p:blipFill>
          <a:blip r:embed="rId8"/>
          <a:stretch>
            <a:fillRect/>
          </a:stretch>
        </p:blipFill>
        <p:spPr>
          <a:xfrm>
            <a:off x="3656228" y="4212479"/>
            <a:ext cx="1261891" cy="258114"/>
          </a:xfrm>
          <a:prstGeom prst="rect">
            <a:avLst/>
          </a:prstGeom>
        </p:spPr>
      </p:pic>
    </p:spTree>
    <p:extLst>
      <p:ext uri="{BB962C8B-B14F-4D97-AF65-F5344CB8AC3E}">
        <p14:creationId xmlns:p14="http://schemas.microsoft.com/office/powerpoint/2010/main" val="88827978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arn(inVertical)">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ppt_x"/>
                                          </p:val>
                                        </p:tav>
                                        <p:tav tm="100000">
                                          <p:val>
                                            <p:strVal val="#ppt_x"/>
                                          </p:val>
                                        </p:tav>
                                      </p:tavLst>
                                    </p:anim>
                                    <p:anim calcmode="lin" valueType="num">
                                      <p:cBhvr additive="base">
                                        <p:cTn id="3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Examples</a:t>
            </a:r>
            <a:endParaRPr lang="en" sz="3200" dirty="0"/>
          </a:p>
        </p:txBody>
      </p:sp>
      <p:pic>
        <p:nvPicPr>
          <p:cNvPr id="9" name="Picture 8">
            <a:extLst>
              <a:ext uri="{FF2B5EF4-FFF2-40B4-BE49-F238E27FC236}">
                <a16:creationId xmlns:a16="http://schemas.microsoft.com/office/drawing/2014/main" id="{61DE18BF-43BD-4C4F-AB4A-7AC61D36370A}"/>
              </a:ext>
            </a:extLst>
          </p:cNvPr>
          <p:cNvPicPr>
            <a:picLocks noChangeAspect="1"/>
          </p:cNvPicPr>
          <p:nvPr/>
        </p:nvPicPr>
        <p:blipFill>
          <a:blip r:embed="rId3"/>
          <a:stretch>
            <a:fillRect/>
          </a:stretch>
        </p:blipFill>
        <p:spPr>
          <a:xfrm>
            <a:off x="2775935" y="751774"/>
            <a:ext cx="5676334" cy="395648"/>
          </a:xfrm>
          <a:prstGeom prst="rect">
            <a:avLst/>
          </a:prstGeom>
        </p:spPr>
      </p:pic>
      <p:pic>
        <p:nvPicPr>
          <p:cNvPr id="15" name="Picture 14">
            <a:extLst>
              <a:ext uri="{FF2B5EF4-FFF2-40B4-BE49-F238E27FC236}">
                <a16:creationId xmlns:a16="http://schemas.microsoft.com/office/drawing/2014/main" id="{576AEDFE-ED56-432E-8C7E-EFC71E4B6C4D}"/>
              </a:ext>
            </a:extLst>
          </p:cNvPr>
          <p:cNvPicPr>
            <a:picLocks noChangeAspect="1"/>
          </p:cNvPicPr>
          <p:nvPr/>
        </p:nvPicPr>
        <p:blipFill>
          <a:blip r:embed="rId4"/>
          <a:stretch>
            <a:fillRect/>
          </a:stretch>
        </p:blipFill>
        <p:spPr>
          <a:xfrm>
            <a:off x="3510132" y="1266407"/>
            <a:ext cx="4353841" cy="489106"/>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93D6AA64-DDD5-47ED-A390-2C9509564771}"/>
              </a:ext>
            </a:extLst>
          </p:cNvPr>
          <p:cNvPicPr>
            <a:picLocks noChangeAspect="1"/>
          </p:cNvPicPr>
          <p:nvPr/>
        </p:nvPicPr>
        <p:blipFill>
          <a:blip r:embed="rId5"/>
          <a:stretch>
            <a:fillRect/>
          </a:stretch>
        </p:blipFill>
        <p:spPr>
          <a:xfrm>
            <a:off x="4158665" y="1939024"/>
            <a:ext cx="1659128" cy="266087"/>
          </a:xfrm>
          <a:prstGeom prst="rect">
            <a:avLst/>
          </a:prstGeom>
        </p:spPr>
      </p:pic>
      <p:pic>
        <p:nvPicPr>
          <p:cNvPr id="21" name="Picture 20">
            <a:extLst>
              <a:ext uri="{FF2B5EF4-FFF2-40B4-BE49-F238E27FC236}">
                <a16:creationId xmlns:a16="http://schemas.microsoft.com/office/drawing/2014/main" id="{12341EB8-1FB9-4D06-B771-DA2E752C829B}"/>
              </a:ext>
            </a:extLst>
          </p:cNvPr>
          <p:cNvPicPr>
            <a:picLocks noChangeAspect="1"/>
          </p:cNvPicPr>
          <p:nvPr/>
        </p:nvPicPr>
        <p:blipFill>
          <a:blip r:embed="rId6"/>
          <a:stretch>
            <a:fillRect/>
          </a:stretch>
        </p:blipFill>
        <p:spPr>
          <a:xfrm>
            <a:off x="1144229" y="2611285"/>
            <a:ext cx="7688000" cy="336067"/>
          </a:xfrm>
          <a:prstGeom prst="rect">
            <a:avLst/>
          </a:prstGeom>
        </p:spPr>
      </p:pic>
      <p:pic>
        <p:nvPicPr>
          <p:cNvPr id="23" name="Picture 22">
            <a:extLst>
              <a:ext uri="{FF2B5EF4-FFF2-40B4-BE49-F238E27FC236}">
                <a16:creationId xmlns:a16="http://schemas.microsoft.com/office/drawing/2014/main" id="{974C5617-234B-4B90-B30E-80502C8BCA89}"/>
              </a:ext>
            </a:extLst>
          </p:cNvPr>
          <p:cNvPicPr>
            <a:picLocks noChangeAspect="1"/>
          </p:cNvPicPr>
          <p:nvPr/>
        </p:nvPicPr>
        <p:blipFill>
          <a:blip r:embed="rId7"/>
          <a:stretch>
            <a:fillRect/>
          </a:stretch>
        </p:blipFill>
        <p:spPr>
          <a:xfrm>
            <a:off x="2836320" y="3130883"/>
            <a:ext cx="4121813" cy="354094"/>
          </a:xfrm>
          <a:prstGeom prst="rect">
            <a:avLst/>
          </a:prstGeom>
        </p:spPr>
      </p:pic>
      <p:pic>
        <p:nvPicPr>
          <p:cNvPr id="25" name="Picture 24">
            <a:extLst>
              <a:ext uri="{FF2B5EF4-FFF2-40B4-BE49-F238E27FC236}">
                <a16:creationId xmlns:a16="http://schemas.microsoft.com/office/drawing/2014/main" id="{8202725D-0E18-491E-88E3-CE9638C1181A}"/>
              </a:ext>
            </a:extLst>
          </p:cNvPr>
          <p:cNvPicPr>
            <a:picLocks noChangeAspect="1"/>
          </p:cNvPicPr>
          <p:nvPr/>
        </p:nvPicPr>
        <p:blipFill>
          <a:blip r:embed="rId8"/>
          <a:stretch>
            <a:fillRect/>
          </a:stretch>
        </p:blipFill>
        <p:spPr>
          <a:xfrm>
            <a:off x="4053691" y="3695834"/>
            <a:ext cx="2057400" cy="241300"/>
          </a:xfrm>
          <a:prstGeom prst="rect">
            <a:avLst/>
          </a:prstGeom>
        </p:spPr>
      </p:pic>
      <p:sp>
        <p:nvSpPr>
          <p:cNvPr id="2" name="TextBox 1">
            <a:extLst>
              <a:ext uri="{FF2B5EF4-FFF2-40B4-BE49-F238E27FC236}">
                <a16:creationId xmlns:a16="http://schemas.microsoft.com/office/drawing/2014/main" id="{54F20570-18CC-8746-F32A-4B2B90CC9843}"/>
              </a:ext>
            </a:extLst>
          </p:cNvPr>
          <p:cNvSpPr txBox="1"/>
          <p:nvPr/>
        </p:nvSpPr>
        <p:spPr>
          <a:xfrm>
            <a:off x="266285" y="3962401"/>
            <a:ext cx="8751605" cy="1077218"/>
          </a:xfrm>
          <a:prstGeom prst="rect">
            <a:avLst/>
          </a:prstGeom>
          <a:noFill/>
        </p:spPr>
        <p:txBody>
          <a:bodyPr wrap="square" rtlCol="0">
            <a:spAutoFit/>
          </a:bodyPr>
          <a:lstStyle/>
          <a:p>
            <a:r>
              <a:rPr lang="en-US" sz="1600" dirty="0">
                <a:solidFill>
                  <a:srgbClr val="FFC000"/>
                </a:solidFill>
                <a:latin typeface="Muli"/>
              </a:rPr>
              <a:t>Challenge Question : What is the role of ‘?’ Run the code without it and discuss the output with a fellow learner</a:t>
            </a:r>
          </a:p>
          <a:p>
            <a:r>
              <a:rPr lang="en-US" sz="1600" dirty="0">
                <a:solidFill>
                  <a:srgbClr val="FFC000"/>
                </a:solidFill>
                <a:latin typeface="Muli"/>
              </a:rPr>
              <a:t>Hint :  A regular expression followed by a question mark ( ? ) matches zero or one occurrence of the one-character </a:t>
            </a:r>
            <a:r>
              <a:rPr lang="en-US" sz="1600">
                <a:solidFill>
                  <a:srgbClr val="FFC000"/>
                </a:solidFill>
                <a:latin typeface="Muli"/>
              </a:rPr>
              <a:t>regular expression</a:t>
            </a:r>
            <a:endParaRPr lang="en-US" sz="1600" dirty="0">
              <a:solidFill>
                <a:srgbClr val="FFC000"/>
              </a:solidFill>
              <a:latin typeface="Muli"/>
            </a:endParaRPr>
          </a:p>
        </p:txBody>
      </p:sp>
    </p:spTree>
    <p:extLst>
      <p:ext uri="{BB962C8B-B14F-4D97-AF65-F5344CB8AC3E}">
        <p14:creationId xmlns:p14="http://schemas.microsoft.com/office/powerpoint/2010/main" val="203255160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anim calcmode="lin" valueType="num">
                                      <p:cBhvr>
                                        <p:cTn id="12" dur="1000" fill="hold"/>
                                        <p:tgtEl>
                                          <p:spTgt spid="15"/>
                                        </p:tgtEl>
                                        <p:attrNameLst>
                                          <p:attrName>ppt_x</p:attrName>
                                        </p:attrNameLst>
                                      </p:cBhvr>
                                      <p:tavLst>
                                        <p:tav tm="0">
                                          <p:val>
                                            <p:strVal val="#ppt_x"/>
                                          </p:val>
                                        </p:tav>
                                        <p:tav tm="100000">
                                          <p:val>
                                            <p:strVal val="#ppt_x"/>
                                          </p:val>
                                        </p:tav>
                                      </p:tavLst>
                                    </p:anim>
                                    <p:anim calcmode="lin" valueType="num">
                                      <p:cBhvr>
                                        <p:cTn id="1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grpSp>
        <p:nvGrpSpPr>
          <p:cNvPr id="1449" name="Shape 1449"/>
          <p:cNvGrpSpPr/>
          <p:nvPr/>
        </p:nvGrpSpPr>
        <p:grpSpPr>
          <a:xfrm flipH="1">
            <a:off x="-188453" y="1015816"/>
            <a:ext cx="1844153" cy="1594438"/>
            <a:chOff x="4088875" y="1431100"/>
            <a:chExt cx="3293000" cy="2852775"/>
          </a:xfrm>
        </p:grpSpPr>
        <p:sp>
          <p:nvSpPr>
            <p:cNvPr id="1450" name="Shape 1450"/>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dirty="0"/>
            </a:p>
          </p:txBody>
        </p:sp>
        <p:sp>
          <p:nvSpPr>
            <p:cNvPr id="1451" name="Shape 1451"/>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dirty="0"/>
            </a:p>
          </p:txBody>
        </p:sp>
        <p:sp>
          <p:nvSpPr>
            <p:cNvPr id="1452" name="Shape 1452"/>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dirty="0"/>
            </a:p>
          </p:txBody>
        </p:sp>
        <p:sp>
          <p:nvSpPr>
            <p:cNvPr id="1453" name="Shape 1453"/>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dirty="0"/>
            </a:p>
          </p:txBody>
        </p:sp>
        <p:sp>
          <p:nvSpPr>
            <p:cNvPr id="1454" name="Shape 1454"/>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dirty="0"/>
            </a:p>
          </p:txBody>
        </p:sp>
        <p:sp>
          <p:nvSpPr>
            <p:cNvPr id="1455" name="Shape 1455"/>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dirty="0"/>
            </a:p>
          </p:txBody>
        </p:sp>
        <p:sp>
          <p:nvSpPr>
            <p:cNvPr id="1456" name="Shape 1456"/>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1457" name="Shape 1457"/>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1458" name="Shape 1458"/>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1459" name="Shape 1459"/>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1460" name="Shape 1460"/>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1461" name="Shape 1461"/>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1462" name="Shape 1462"/>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1463" name="Shape 1463"/>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1464" name="Shape 1464"/>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1465" name="Shape 1465"/>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1466" name="Shape 1466"/>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1467" name="Shape 1467"/>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1468" name="Shape 1468"/>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1469" name="Shape 1469"/>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1470" name="Shape 1470"/>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1471" name="Shape 1471"/>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1472" name="Shape 1472"/>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1473" name="Shape 1473"/>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1474" name="Shape 1474"/>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1475" name="Shape 1475"/>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1476" name="Shape 1476"/>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1477" name="Shape 1477"/>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1478" name="Shape 1478"/>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1479" name="Shape 1479"/>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1480" name="Shape 1480"/>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1481" name="Shape 1481"/>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1482" name="Shape 1482"/>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1483" name="Shape 1483"/>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1484" name="Shape 1484"/>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1485" name="Shape 1485"/>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1486" name="Shape 1486"/>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1487" name="Shape 1487"/>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1488" name="Shape 1488"/>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1489" name="Shape 1489"/>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1490" name="Shape 1490"/>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1491" name="Shape 1491"/>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dirty="0"/>
            </a:p>
          </p:txBody>
        </p:sp>
        <p:sp>
          <p:nvSpPr>
            <p:cNvPr id="1492" name="Shape 1492"/>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dirty="0"/>
            </a:p>
          </p:txBody>
        </p:sp>
        <p:sp>
          <p:nvSpPr>
            <p:cNvPr id="1493" name="Shape 1493"/>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dirty="0"/>
            </a:p>
          </p:txBody>
        </p:sp>
        <p:sp>
          <p:nvSpPr>
            <p:cNvPr id="1494" name="Shape 1494"/>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dirty="0"/>
            </a:p>
          </p:txBody>
        </p:sp>
        <p:sp>
          <p:nvSpPr>
            <p:cNvPr id="1495" name="Shape 1495"/>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dirty="0"/>
            </a:p>
          </p:txBody>
        </p:sp>
        <p:sp>
          <p:nvSpPr>
            <p:cNvPr id="1496" name="Shape 1496"/>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dirty="0"/>
            </a:p>
          </p:txBody>
        </p:sp>
      </p:grpSp>
      <p:grpSp>
        <p:nvGrpSpPr>
          <p:cNvPr id="1497" name="Shape 1497"/>
          <p:cNvGrpSpPr/>
          <p:nvPr/>
        </p:nvGrpSpPr>
        <p:grpSpPr>
          <a:xfrm>
            <a:off x="144761" y="1255574"/>
            <a:ext cx="1032404" cy="1032467"/>
            <a:chOff x="6654650" y="3665275"/>
            <a:chExt cx="409100" cy="409125"/>
          </a:xfrm>
        </p:grpSpPr>
        <p:sp>
          <p:nvSpPr>
            <p:cNvPr id="1498" name="Shape 1498"/>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499" name="Shape 1499"/>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1500" name="Shape 1500"/>
          <p:cNvGrpSpPr/>
          <p:nvPr/>
        </p:nvGrpSpPr>
        <p:grpSpPr>
          <a:xfrm rot="-731900">
            <a:off x="484962" y="343376"/>
            <a:ext cx="688564" cy="688680"/>
            <a:chOff x="570875" y="4322250"/>
            <a:chExt cx="443300" cy="443325"/>
          </a:xfrm>
        </p:grpSpPr>
        <p:sp>
          <p:nvSpPr>
            <p:cNvPr id="1501" name="Shape 1501"/>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2" name="Shape 1502"/>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3" name="Shape 1503"/>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4" name="Shape 1504"/>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grpSp>
      <p:sp>
        <p:nvSpPr>
          <p:cNvPr id="1505" name="Shape 1505"/>
          <p:cNvSpPr/>
          <p:nvPr/>
        </p:nvSpPr>
        <p:spPr>
          <a:xfrm>
            <a:off x="882208" y="2168693"/>
            <a:ext cx="260931" cy="249145"/>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6" name="Shape 1506"/>
          <p:cNvSpPr/>
          <p:nvPr/>
        </p:nvSpPr>
        <p:spPr>
          <a:xfrm rot="2327381">
            <a:off x="1220785" y="1598881"/>
            <a:ext cx="443468" cy="423387"/>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7" name="Shape 1507"/>
          <p:cNvSpPr/>
          <p:nvPr/>
        </p:nvSpPr>
        <p:spPr>
          <a:xfrm rot="2327012">
            <a:off x="470631" y="2267397"/>
            <a:ext cx="183443" cy="17512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8" name="Shape 1413"/>
          <p:cNvSpPr txBox="1">
            <a:spLocks noGrp="1"/>
          </p:cNvSpPr>
          <p:nvPr>
            <p:ph type="ctrTitle" idx="4294967295"/>
          </p:nvPr>
        </p:nvSpPr>
        <p:spPr>
          <a:xfrm>
            <a:off x="1747968" y="2176444"/>
            <a:ext cx="7452909" cy="1160462"/>
          </a:xfrm>
          <a:prstGeom prst="rect">
            <a:avLst/>
          </a:prstGeom>
        </p:spPr>
        <p:txBody>
          <a:bodyPr lIns="91425" tIns="91425" rIns="91425" bIns="91425" anchor="b" anchorCtr="0">
            <a:noAutofit/>
          </a:bodyPr>
          <a:lstStyle/>
          <a:p>
            <a:br>
              <a:rPr lang="en" sz="2800" dirty="0"/>
            </a:br>
            <a:br>
              <a:rPr lang="en" sz="2800" dirty="0"/>
            </a:br>
            <a:br>
              <a:rPr lang="en" sz="2800" dirty="0"/>
            </a:br>
            <a:r>
              <a:rPr lang="en-US" sz="2800" dirty="0"/>
              <a:t> </a:t>
            </a:r>
            <a:br>
              <a:rPr lang="en" sz="2800" dirty="0"/>
            </a:br>
            <a:r>
              <a:rPr lang="en-US" altLang="en-US" sz="2800" dirty="0">
                <a:sym typeface="Muli"/>
              </a:rPr>
              <a:t>3.7 </a:t>
            </a:r>
            <a:r>
              <a:rPr lang="en-US" altLang="en-US" sz="2800" dirty="0">
                <a:solidFill>
                  <a:srgbClr val="C6DAEC"/>
                </a:solidFill>
                <a:latin typeface="Muli"/>
                <a:ea typeface="Muli"/>
                <a:cs typeface="Muli"/>
                <a:sym typeface="Muli"/>
              </a:rPr>
              <a:t>Explain Bag-of-Words</a:t>
            </a:r>
            <a:br>
              <a:rPr lang="en-US" altLang="en-US" sz="2800" dirty="0">
                <a:solidFill>
                  <a:srgbClr val="C6DAEC"/>
                </a:solidFill>
                <a:latin typeface="Muli"/>
                <a:ea typeface="Muli"/>
                <a:cs typeface="Muli"/>
                <a:sym typeface="Muli"/>
              </a:rPr>
            </a:br>
            <a:br>
              <a:rPr lang="en" sz="2800" dirty="0"/>
            </a:br>
            <a:endParaRPr lang="en" sz="2800" dirty="0"/>
          </a:p>
        </p:txBody>
      </p:sp>
    </p:spTree>
    <p:extLst>
      <p:ext uri="{BB962C8B-B14F-4D97-AF65-F5344CB8AC3E}">
        <p14:creationId xmlns:p14="http://schemas.microsoft.com/office/powerpoint/2010/main" val="240656494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Bag of Words (</a:t>
            </a:r>
            <a:r>
              <a:rPr lang="en-US" sz="3200" dirty="0" err="1"/>
              <a:t>BoW</a:t>
            </a:r>
            <a:r>
              <a:rPr lang="en-US" sz="3200" dirty="0"/>
              <a:t>) Model</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526159" y="586590"/>
            <a:ext cx="7280384" cy="397031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algn="just" eaLnBrk="1" hangingPunct="1">
              <a:buFont typeface="Arial" panose="020B0604020202020204" pitchFamily="34" charset="0"/>
              <a:buChar char="•"/>
            </a:pPr>
            <a:r>
              <a:rPr lang="en-US" altLang="en-US" dirty="0">
                <a:solidFill>
                  <a:srgbClr val="FFC000"/>
                </a:solidFill>
                <a:latin typeface="Muli"/>
              </a:rPr>
              <a:t>Machine learning algorithms cannot work with raw text directly; the text must be converted into numbers. Specifically, vectors of numbers.</a:t>
            </a:r>
          </a:p>
          <a:p>
            <a:pPr marL="742950" lvl="1" indent="-285750" algn="just" eaLnBrk="1" hangingPunct="1">
              <a:buFont typeface="Arial" panose="020B0604020202020204" pitchFamily="34" charset="0"/>
              <a:buChar char="•"/>
            </a:pPr>
            <a:r>
              <a:rPr lang="en-US" altLang="en-US" dirty="0">
                <a:solidFill>
                  <a:srgbClr val="FFC000"/>
                </a:solidFill>
                <a:latin typeface="Muli"/>
              </a:rPr>
              <a:t>This is called feature extraction or feature encoding.</a:t>
            </a:r>
          </a:p>
          <a:p>
            <a:pPr marL="742950" lvl="1" indent="-285750" algn="just" eaLnBrk="1" hangingPunct="1">
              <a:buFont typeface="Arial" panose="020B0604020202020204" pitchFamily="34" charset="0"/>
              <a:buChar char="•"/>
            </a:pPr>
            <a:r>
              <a:rPr lang="en-US" dirty="0">
                <a:solidFill>
                  <a:srgbClr val="FFC000"/>
                </a:solidFill>
                <a:latin typeface="Muli"/>
              </a:rPr>
              <a:t>Bag of words model helps convert the text into numerical representation (numerical feature vectors) such that the same can be used to train models using machine learning algorithms. Here are the key steps of fitting a bag-of-words model:</a:t>
            </a:r>
          </a:p>
          <a:p>
            <a:pPr marL="742950" lvl="1" indent="-285750" algn="just" eaLnBrk="1" hangingPunct="1">
              <a:buFont typeface="Arial" panose="020B0604020202020204" pitchFamily="34" charset="0"/>
              <a:buChar char="•"/>
            </a:pPr>
            <a:endParaRPr lang="en-US" altLang="en-US" dirty="0">
              <a:solidFill>
                <a:srgbClr val="FFC000"/>
              </a:solidFill>
              <a:latin typeface="Muli"/>
            </a:endParaRPr>
          </a:p>
          <a:p>
            <a:pPr marL="742950" lvl="1" indent="-285750" algn="just" eaLnBrk="1" hangingPunct="1">
              <a:buFont typeface="Arial" panose="020B0604020202020204" pitchFamily="34" charset="0"/>
              <a:buChar char="•"/>
            </a:pPr>
            <a:r>
              <a:rPr lang="en-US" altLang="en-US" dirty="0">
                <a:solidFill>
                  <a:srgbClr val="FFC000"/>
                </a:solidFill>
                <a:latin typeface="Muli"/>
              </a:rPr>
              <a:t>It involves two things:</a:t>
            </a:r>
          </a:p>
          <a:p>
            <a:pPr marL="742950" lvl="1" indent="-285750" algn="just" eaLnBrk="1" hangingPunct="1">
              <a:buFont typeface="Arial" panose="020B0604020202020204" pitchFamily="34" charset="0"/>
              <a:buChar char="•"/>
            </a:pPr>
            <a:endParaRPr lang="en-US" altLang="en-US" dirty="0">
              <a:solidFill>
                <a:srgbClr val="FFC000"/>
              </a:solidFill>
              <a:latin typeface="Muli"/>
            </a:endParaRPr>
          </a:p>
          <a:p>
            <a:pPr marL="285750" indent="-285750">
              <a:buFont typeface="Wingdings" panose="05000000000000000000" pitchFamily="2" charset="2"/>
              <a:buChar char="Ø"/>
            </a:pPr>
            <a:r>
              <a:rPr lang="en-US" dirty="0">
                <a:solidFill>
                  <a:srgbClr val="FFC000"/>
                </a:solidFill>
                <a:latin typeface="Muli"/>
              </a:rPr>
              <a:t>Create a vocabulary indices of words or tokens from the entire set of documents. The vocabulary indices can be created in alphabetical order.  It is advise to remove stop words, punctuation and </a:t>
            </a:r>
            <a:r>
              <a:rPr lang="en-US" dirty="0" err="1">
                <a:solidFill>
                  <a:srgbClr val="FFC000"/>
                </a:solidFill>
                <a:latin typeface="Muli"/>
              </a:rPr>
              <a:t>etc</a:t>
            </a:r>
            <a:r>
              <a:rPr lang="en-US" dirty="0">
                <a:solidFill>
                  <a:srgbClr val="FFC000"/>
                </a:solidFill>
                <a:latin typeface="Muli"/>
              </a:rPr>
              <a:t> first, and also perform word normalization before this step!</a:t>
            </a:r>
          </a:p>
          <a:p>
            <a:pPr marL="285750" indent="-285750">
              <a:buFont typeface="Wingdings" panose="05000000000000000000" pitchFamily="2" charset="2"/>
              <a:buChar char="Ø"/>
            </a:pPr>
            <a:endParaRPr lang="en-US" dirty="0">
              <a:solidFill>
                <a:srgbClr val="FFC000"/>
              </a:solidFill>
              <a:latin typeface="Muli"/>
            </a:endParaRPr>
          </a:p>
          <a:p>
            <a:pPr marL="285750" indent="-285750">
              <a:buFont typeface="Wingdings" panose="05000000000000000000" pitchFamily="2" charset="2"/>
              <a:buChar char="Ø"/>
            </a:pPr>
            <a:r>
              <a:rPr lang="en-US" dirty="0">
                <a:solidFill>
                  <a:srgbClr val="FFC000"/>
                </a:solidFill>
                <a:latin typeface="Muli"/>
              </a:rPr>
              <a:t>Construct the numerical feature vector for each document that represents how frequent each word appears in different documents. The feature vector representing each will be sparse in nature as the words in each document will represent only a small subset of words out of all words (bag-of-words) present in entire set of document</a:t>
            </a:r>
          </a:p>
        </p:txBody>
      </p:sp>
    </p:spTree>
    <p:extLst>
      <p:ext uri="{BB962C8B-B14F-4D97-AF65-F5344CB8AC3E}">
        <p14:creationId xmlns:p14="http://schemas.microsoft.com/office/powerpoint/2010/main" val="173860169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2569657" y="101968"/>
            <a:ext cx="6528741" cy="566063"/>
          </a:xfrm>
          <a:prstGeom prst="rect">
            <a:avLst/>
          </a:prstGeom>
        </p:spPr>
        <p:txBody>
          <a:bodyPr lIns="91425" tIns="91425" rIns="91425" bIns="91425" anchor="b" anchorCtr="0">
            <a:noAutofit/>
          </a:bodyPr>
          <a:lstStyle/>
          <a:p>
            <a:r>
              <a:rPr lang="en-US" sz="3200" dirty="0"/>
              <a:t>Bag of Words (</a:t>
            </a:r>
            <a:r>
              <a:rPr lang="en-US" sz="3200" dirty="0" err="1"/>
              <a:t>BoW</a:t>
            </a:r>
            <a:r>
              <a:rPr lang="en-US" sz="3200" dirty="0"/>
              <a:t>) Model (Example)  </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4" name="TextBox 3">
            <a:extLst>
              <a:ext uri="{FF2B5EF4-FFF2-40B4-BE49-F238E27FC236}">
                <a16:creationId xmlns:a16="http://schemas.microsoft.com/office/drawing/2014/main" id="{4B60F58B-2368-3568-6496-17C25F03DDDF}"/>
              </a:ext>
            </a:extLst>
          </p:cNvPr>
          <p:cNvSpPr txBox="1"/>
          <p:nvPr/>
        </p:nvSpPr>
        <p:spPr>
          <a:xfrm>
            <a:off x="2207741" y="554277"/>
            <a:ext cx="6890657" cy="954107"/>
          </a:xfrm>
          <a:prstGeom prst="rect">
            <a:avLst/>
          </a:prstGeom>
          <a:noFill/>
        </p:spPr>
        <p:txBody>
          <a:bodyPr wrap="square">
            <a:spAutoFit/>
          </a:bodyPr>
          <a:lstStyle/>
          <a:p>
            <a:pPr algn="just"/>
            <a:r>
              <a:rPr lang="en-US" dirty="0">
                <a:solidFill>
                  <a:srgbClr val="FFC000"/>
                </a:solidFill>
                <a:latin typeface="Muli"/>
              </a:rPr>
              <a:t>Let’s recall the three types of movie reviews we saw earlier:</a:t>
            </a:r>
          </a:p>
          <a:p>
            <a:pPr marL="285750" indent="-285750" algn="l">
              <a:buFont typeface="Arial" panose="020B0604020202020204" pitchFamily="34" charset="0"/>
              <a:buChar char="•"/>
            </a:pPr>
            <a:r>
              <a:rPr lang="en-US" dirty="0">
                <a:solidFill>
                  <a:srgbClr val="FFC000"/>
                </a:solidFill>
                <a:latin typeface="Muli"/>
              </a:rPr>
              <a:t>Document 1 (Review 1): 	This movie is very scary and long</a:t>
            </a:r>
          </a:p>
          <a:p>
            <a:pPr marL="285750" indent="-285750" algn="l">
              <a:buFont typeface="Arial" panose="020B0604020202020204" pitchFamily="34" charset="0"/>
              <a:buChar char="•"/>
            </a:pPr>
            <a:r>
              <a:rPr lang="en-US" dirty="0">
                <a:solidFill>
                  <a:srgbClr val="FFC000"/>
                </a:solidFill>
                <a:latin typeface="Muli"/>
              </a:rPr>
              <a:t>Document 2 (Review 2): 	This movie is not scary and is slow</a:t>
            </a:r>
          </a:p>
          <a:p>
            <a:pPr marL="285750" indent="-285750" algn="l">
              <a:buFont typeface="Arial" panose="020B0604020202020204" pitchFamily="34" charset="0"/>
              <a:buChar char="•"/>
            </a:pPr>
            <a:r>
              <a:rPr lang="en-US" dirty="0">
                <a:solidFill>
                  <a:srgbClr val="FFC000"/>
                </a:solidFill>
                <a:latin typeface="Muli"/>
              </a:rPr>
              <a:t>Document 3 (Review 3):	 This movie is spooky and good</a:t>
            </a:r>
          </a:p>
        </p:txBody>
      </p:sp>
      <p:sp>
        <p:nvSpPr>
          <p:cNvPr id="8" name="TextBox 7">
            <a:extLst>
              <a:ext uri="{FF2B5EF4-FFF2-40B4-BE49-F238E27FC236}">
                <a16:creationId xmlns:a16="http://schemas.microsoft.com/office/drawing/2014/main" id="{8FCC1019-20AA-DCF3-1B0F-010A95740109}"/>
              </a:ext>
            </a:extLst>
          </p:cNvPr>
          <p:cNvSpPr txBox="1"/>
          <p:nvPr/>
        </p:nvSpPr>
        <p:spPr>
          <a:xfrm>
            <a:off x="1001485" y="1469884"/>
            <a:ext cx="8142515"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FFC000"/>
                </a:solidFill>
                <a:latin typeface="Muli"/>
              </a:rPr>
              <a:t>We will first build a vocabulary from all the unique words in the above three reviews. The vocabulary consists of these 11 words: </a:t>
            </a:r>
          </a:p>
          <a:p>
            <a:r>
              <a:rPr lang="en-US" dirty="0">
                <a:solidFill>
                  <a:srgbClr val="FFC000"/>
                </a:solidFill>
                <a:latin typeface="Muli"/>
              </a:rPr>
              <a:t>		            ‘This’, ‘movie’, ‘is’, ‘very’, ‘scary’, ‘and’, ‘long’, ‘not’,  ‘slow’, ‘spooky’,  ‘good’</a:t>
            </a:r>
          </a:p>
          <a:p>
            <a:pPr marL="285750" indent="-285750">
              <a:buFont typeface="Arial" panose="020B0604020202020204" pitchFamily="34" charset="0"/>
              <a:buChar char="•"/>
            </a:pPr>
            <a:r>
              <a:rPr lang="en-US" dirty="0">
                <a:solidFill>
                  <a:srgbClr val="FFC000"/>
                </a:solidFill>
                <a:latin typeface="Muli"/>
              </a:rPr>
              <a:t>We can now take each of these words and mark their occurrence in the three movie reviews above with 1s and 0s. This will give us 3 vectors for 3 reviews</a:t>
            </a:r>
            <a:r>
              <a:rPr lang="en-US" dirty="0"/>
              <a:t>:</a:t>
            </a:r>
          </a:p>
        </p:txBody>
      </p:sp>
      <p:sp>
        <p:nvSpPr>
          <p:cNvPr id="11" name="TextBox 10">
            <a:extLst>
              <a:ext uri="{FF2B5EF4-FFF2-40B4-BE49-F238E27FC236}">
                <a16:creationId xmlns:a16="http://schemas.microsoft.com/office/drawing/2014/main" id="{0EEFF528-C65D-9FE8-39C5-FF24F329B3B3}"/>
              </a:ext>
            </a:extLst>
          </p:cNvPr>
          <p:cNvSpPr txBox="1"/>
          <p:nvPr/>
        </p:nvSpPr>
        <p:spPr>
          <a:xfrm>
            <a:off x="3449411" y="4358641"/>
            <a:ext cx="3449289" cy="738664"/>
          </a:xfrm>
          <a:prstGeom prst="rect">
            <a:avLst/>
          </a:prstGeom>
          <a:noFill/>
        </p:spPr>
        <p:txBody>
          <a:bodyPr wrap="square">
            <a:spAutoFit/>
          </a:bodyPr>
          <a:lstStyle/>
          <a:p>
            <a:r>
              <a:rPr lang="en-US" dirty="0">
                <a:solidFill>
                  <a:srgbClr val="FFC000"/>
                </a:solidFill>
                <a:latin typeface="Muli"/>
              </a:rPr>
              <a:t>Vector of Document 1 : [1 1 1 1 1 1 1 0 0 0 0]</a:t>
            </a:r>
          </a:p>
          <a:p>
            <a:r>
              <a:rPr lang="en-US" dirty="0">
                <a:solidFill>
                  <a:srgbClr val="FFC000"/>
                </a:solidFill>
                <a:latin typeface="Muli"/>
              </a:rPr>
              <a:t>Vector of Document 2 : [1 1 2 0 1 1 0 1 1 0 0 ]</a:t>
            </a:r>
          </a:p>
          <a:p>
            <a:r>
              <a:rPr lang="en-US" dirty="0">
                <a:solidFill>
                  <a:srgbClr val="FFC000"/>
                </a:solidFill>
                <a:latin typeface="Muli"/>
              </a:rPr>
              <a:t>Vector of Document 3 : [1 1 1 0 0 1 0 0 0 1 1]</a:t>
            </a:r>
            <a:endParaRPr lang="en-CA" dirty="0">
              <a:solidFill>
                <a:srgbClr val="FFC000"/>
              </a:solidFill>
              <a:latin typeface="Muli"/>
            </a:endParaRPr>
          </a:p>
        </p:txBody>
      </p:sp>
      <p:pic>
        <p:nvPicPr>
          <p:cNvPr id="5" name="Picture 4">
            <a:extLst>
              <a:ext uri="{FF2B5EF4-FFF2-40B4-BE49-F238E27FC236}">
                <a16:creationId xmlns:a16="http://schemas.microsoft.com/office/drawing/2014/main" id="{4663563C-14B4-D80D-0D83-D44602448DDC}"/>
              </a:ext>
            </a:extLst>
          </p:cNvPr>
          <p:cNvPicPr>
            <a:picLocks noChangeAspect="1"/>
          </p:cNvPicPr>
          <p:nvPr/>
        </p:nvPicPr>
        <p:blipFill>
          <a:blip r:embed="rId3"/>
          <a:stretch>
            <a:fillRect/>
          </a:stretch>
        </p:blipFill>
        <p:spPr>
          <a:xfrm>
            <a:off x="962207" y="2600050"/>
            <a:ext cx="7547523" cy="1826688"/>
          </a:xfrm>
          <a:prstGeom prst="rect">
            <a:avLst/>
          </a:prstGeom>
        </p:spPr>
      </p:pic>
    </p:spTree>
    <p:extLst>
      <p:ext uri="{BB962C8B-B14F-4D97-AF65-F5344CB8AC3E}">
        <p14:creationId xmlns:p14="http://schemas.microsoft.com/office/powerpoint/2010/main" val="2659956371"/>
      </p:ext>
    </p:extLst>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2615260" y="160334"/>
            <a:ext cx="5494598" cy="614478"/>
          </a:xfrm>
          <a:prstGeom prst="rect">
            <a:avLst/>
          </a:prstGeom>
        </p:spPr>
        <p:txBody>
          <a:bodyPr lIns="91425" tIns="91425" rIns="91425" bIns="91425" anchor="b" anchorCtr="0">
            <a:noAutofit/>
          </a:bodyPr>
          <a:lstStyle/>
          <a:p>
            <a:pPr lvl="0"/>
            <a:r>
              <a:rPr lang="en-US" sz="3200" dirty="0"/>
              <a:t>Drawbacks of Bag-of-Words</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286669" y="595432"/>
            <a:ext cx="7684076" cy="440120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algn="just" eaLnBrk="1" hangingPunct="1">
              <a:buFont typeface="Arial" panose="020B0604020202020204" pitchFamily="34" charset="0"/>
              <a:buChar char="•"/>
            </a:pPr>
            <a:r>
              <a:rPr lang="en-US" altLang="en-US" dirty="0">
                <a:solidFill>
                  <a:srgbClr val="FFC000"/>
                </a:solidFill>
                <a:latin typeface="Muli"/>
              </a:rPr>
              <a:t>In the example about movies, we can have vectors of length 11. However, we start facing issues when we come across new sentences:</a:t>
            </a:r>
          </a:p>
          <a:p>
            <a:pPr marL="742950" lvl="1" indent="-285750" algn="just" eaLnBrk="1" hangingPunct="1">
              <a:buFont typeface="Arial" panose="020B0604020202020204" pitchFamily="34" charset="0"/>
              <a:buChar char="•"/>
            </a:pPr>
            <a:endParaRPr lang="en-US" altLang="en-US" dirty="0">
              <a:solidFill>
                <a:srgbClr val="FFC000"/>
              </a:solidFill>
              <a:latin typeface="Muli"/>
            </a:endParaRPr>
          </a:p>
          <a:p>
            <a:pPr marL="742950" lvl="1" indent="-285750" algn="just" eaLnBrk="1" hangingPunct="1">
              <a:buFont typeface="Arial" panose="020B0604020202020204" pitchFamily="34" charset="0"/>
              <a:buChar char="•"/>
            </a:pPr>
            <a:r>
              <a:rPr lang="en-US" altLang="en-US" dirty="0">
                <a:solidFill>
                  <a:srgbClr val="FFC000"/>
                </a:solidFill>
                <a:latin typeface="Muli"/>
              </a:rPr>
              <a:t>If the new sentences contain new words, then our vocabulary size would increase and thereby, the length of the vectors would increase too.</a:t>
            </a:r>
          </a:p>
          <a:p>
            <a:pPr marL="742950" lvl="1" indent="-285750" algn="just" eaLnBrk="1" hangingPunct="1">
              <a:buFont typeface="Arial" panose="020B0604020202020204" pitchFamily="34" charset="0"/>
              <a:buChar char="•"/>
            </a:pPr>
            <a:endParaRPr lang="en-US" altLang="en-US" dirty="0">
              <a:solidFill>
                <a:srgbClr val="FFC000"/>
              </a:solidFill>
              <a:latin typeface="Muli"/>
            </a:endParaRPr>
          </a:p>
          <a:p>
            <a:pPr marL="742950" lvl="1" indent="-285750" algn="just" eaLnBrk="1" hangingPunct="1">
              <a:buFont typeface="Arial" panose="020B0604020202020204" pitchFamily="34" charset="0"/>
              <a:buChar char="•"/>
            </a:pPr>
            <a:r>
              <a:rPr lang="en-US" altLang="en-US" dirty="0">
                <a:solidFill>
                  <a:srgbClr val="FFC000"/>
                </a:solidFill>
                <a:latin typeface="Muli"/>
              </a:rPr>
              <a:t>Additionally, the vectors would also contain many 0s, thereby resulting in a sparse matrix (which is what we would like to avoid)</a:t>
            </a:r>
          </a:p>
          <a:p>
            <a:pPr marL="742950" lvl="1" indent="-285750" algn="just" eaLnBrk="1" hangingPunct="1">
              <a:buFont typeface="Arial" panose="020B0604020202020204" pitchFamily="34" charset="0"/>
              <a:buChar char="•"/>
            </a:pPr>
            <a:endParaRPr lang="en-US" altLang="en-US" dirty="0">
              <a:solidFill>
                <a:srgbClr val="FFC000"/>
              </a:solidFill>
              <a:latin typeface="Muli"/>
            </a:endParaRPr>
          </a:p>
          <a:p>
            <a:pPr marL="742950" lvl="1" indent="-285750" algn="just" eaLnBrk="1" hangingPunct="1">
              <a:buFont typeface="Arial" panose="020B0604020202020204" pitchFamily="34" charset="0"/>
              <a:buChar char="•"/>
            </a:pPr>
            <a:r>
              <a:rPr lang="en-US" altLang="en-US" dirty="0">
                <a:solidFill>
                  <a:srgbClr val="FFC000"/>
                </a:solidFill>
                <a:latin typeface="Muli"/>
              </a:rPr>
              <a:t>We are retaining no information on the grammar of the sentences nor on the ordering of the words in the text in the present example that highlights the importance of some preprocessing before this step.</a:t>
            </a:r>
          </a:p>
          <a:p>
            <a:pPr marL="742950" lvl="1" indent="-285750" algn="just" eaLnBrk="1" hangingPunct="1">
              <a:buFont typeface="Arial" panose="020B0604020202020204" pitchFamily="34" charset="0"/>
              <a:buChar char="•"/>
            </a:pPr>
            <a:endParaRPr lang="en-US" altLang="en-US" dirty="0">
              <a:solidFill>
                <a:srgbClr val="FFC000"/>
              </a:solidFill>
              <a:latin typeface="Muli"/>
            </a:endParaRPr>
          </a:p>
          <a:p>
            <a:pPr marL="742950" lvl="1" indent="-285750" algn="just" eaLnBrk="1" hangingPunct="1">
              <a:buFont typeface="Arial" panose="020B0604020202020204" pitchFamily="34" charset="0"/>
              <a:buChar char="•"/>
            </a:pPr>
            <a:r>
              <a:rPr lang="en-US" altLang="en-US" dirty="0">
                <a:solidFill>
                  <a:srgbClr val="FFC000"/>
                </a:solidFill>
                <a:latin typeface="Muli"/>
              </a:rPr>
              <a:t>The words with high frequency, even if they are not important in reality may get higher weight in the model!</a:t>
            </a:r>
          </a:p>
          <a:p>
            <a:pPr marL="742950" lvl="1" indent="-285750" algn="just" eaLnBrk="1" hangingPunct="1">
              <a:buFont typeface="Arial" panose="020B0604020202020204" pitchFamily="34" charset="0"/>
              <a:buChar char="•"/>
            </a:pPr>
            <a:endParaRPr lang="en-US" altLang="en-US" dirty="0">
              <a:solidFill>
                <a:srgbClr val="FFC000"/>
              </a:solidFill>
              <a:latin typeface="Muli"/>
            </a:endParaRPr>
          </a:p>
          <a:p>
            <a:pPr marL="742950" lvl="1" indent="-285750" algn="just" eaLnBrk="1" hangingPunct="1">
              <a:buFont typeface="Arial" panose="020B0604020202020204" pitchFamily="34" charset="0"/>
              <a:buChar char="•"/>
            </a:pPr>
            <a:r>
              <a:rPr lang="en-US" altLang="en-US" dirty="0">
                <a:solidFill>
                  <a:srgbClr val="FFC000"/>
                </a:solidFill>
                <a:latin typeface="Muli"/>
              </a:rPr>
              <a:t>Despite the above points, t</a:t>
            </a:r>
            <a:r>
              <a:rPr lang="en-US" dirty="0">
                <a:solidFill>
                  <a:srgbClr val="FFC000"/>
                </a:solidFill>
                <a:latin typeface="Muli"/>
              </a:rPr>
              <a:t>he most significant advantage of the bag-of-words model is its simplicity and ease of use. It can be used to create an initial draft model before proceeding to more sophisticated word embedding.</a:t>
            </a:r>
            <a:endParaRPr lang="en-US" altLang="en-US" dirty="0">
              <a:solidFill>
                <a:srgbClr val="FFC000"/>
              </a:solidFill>
              <a:latin typeface="Muli"/>
            </a:endParaRPr>
          </a:p>
        </p:txBody>
      </p:sp>
    </p:spTree>
    <p:extLst>
      <p:ext uri="{BB962C8B-B14F-4D97-AF65-F5344CB8AC3E}">
        <p14:creationId xmlns:p14="http://schemas.microsoft.com/office/powerpoint/2010/main" val="373113797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Bag-of-Words</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382091" y="672907"/>
            <a:ext cx="6823189" cy="375487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r>
              <a:rPr lang="en-US" altLang="en-US" dirty="0">
                <a:solidFill>
                  <a:srgbClr val="FFC000"/>
                </a:solidFill>
                <a:latin typeface="Muli"/>
              </a:rPr>
              <a:t>We use scikit-learn’s </a:t>
            </a:r>
            <a:r>
              <a:rPr lang="en-US" altLang="en-US" dirty="0" err="1">
                <a:solidFill>
                  <a:srgbClr val="FFC000"/>
                </a:solidFill>
                <a:latin typeface="Muli"/>
              </a:rPr>
              <a:t>CountVectorizer</a:t>
            </a:r>
            <a:r>
              <a:rPr lang="en-US" altLang="en-US" dirty="0">
                <a:solidFill>
                  <a:srgbClr val="FFC000"/>
                </a:solidFill>
                <a:latin typeface="Muli"/>
              </a:rPr>
              <a:t> to implement bag-of-words.</a:t>
            </a:r>
          </a:p>
          <a:p>
            <a:pPr marL="742950" lvl="1"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endParaRPr lang="en-US" altLang="en-US" dirty="0">
              <a:solidFill>
                <a:srgbClr val="FFC000"/>
              </a:solidFill>
              <a:latin typeface="Muli"/>
            </a:endParaRPr>
          </a:p>
          <a:p>
            <a:pPr lvl="1" eaLnBrk="1" hangingPunct="1"/>
            <a:endParaRPr lang="en-US" altLang="en-US" dirty="0">
              <a:solidFill>
                <a:srgbClr val="FFC000"/>
              </a:solidFill>
              <a:latin typeface="Muli"/>
            </a:endParaRPr>
          </a:p>
          <a:p>
            <a:pPr marL="742950" lvl="1" indent="-285750" eaLnBrk="1" hangingPunct="1">
              <a:buFont typeface="Arial" panose="020B0604020202020204" pitchFamily="34" charset="0"/>
              <a:buChar char="•"/>
            </a:pPr>
            <a:r>
              <a:rPr lang="en-US" altLang="en-US" dirty="0">
                <a:solidFill>
                  <a:srgbClr val="FFC000"/>
                </a:solidFill>
                <a:latin typeface="Muli"/>
              </a:rPr>
              <a:t>The output is a sparse matrix</a:t>
            </a:r>
          </a:p>
          <a:p>
            <a:pPr lvl="2" eaLnBrk="1" hangingPunct="1"/>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p:txBody>
      </p:sp>
      <p:pic>
        <p:nvPicPr>
          <p:cNvPr id="5" name="Picture 4">
            <a:extLst>
              <a:ext uri="{FF2B5EF4-FFF2-40B4-BE49-F238E27FC236}">
                <a16:creationId xmlns:a16="http://schemas.microsoft.com/office/drawing/2014/main" id="{CBEF2F4A-77C9-4388-B3C1-BAB4C640F32C}"/>
              </a:ext>
            </a:extLst>
          </p:cNvPr>
          <p:cNvPicPr>
            <a:picLocks noChangeAspect="1"/>
          </p:cNvPicPr>
          <p:nvPr/>
        </p:nvPicPr>
        <p:blipFill>
          <a:blip r:embed="rId3"/>
          <a:stretch>
            <a:fillRect/>
          </a:stretch>
        </p:blipFill>
        <p:spPr>
          <a:xfrm>
            <a:off x="2512244" y="1369523"/>
            <a:ext cx="4524688" cy="442238"/>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47CA47D8-7579-46CA-B83E-C73C3BFA85BA}"/>
              </a:ext>
            </a:extLst>
          </p:cNvPr>
          <p:cNvPicPr>
            <a:picLocks noChangeAspect="1"/>
          </p:cNvPicPr>
          <p:nvPr/>
        </p:nvPicPr>
        <p:blipFill>
          <a:blip r:embed="rId4"/>
          <a:stretch>
            <a:fillRect/>
          </a:stretch>
        </p:blipFill>
        <p:spPr>
          <a:xfrm>
            <a:off x="2769935" y="2086377"/>
            <a:ext cx="4009305" cy="720480"/>
          </a:xfrm>
          <a:prstGeom prst="rect">
            <a:avLst/>
          </a:prstGeom>
        </p:spPr>
      </p:pic>
      <p:pic>
        <p:nvPicPr>
          <p:cNvPr id="10" name="Picture 9" descr="A picture containing diagram&#10;&#10;Description automatically generated">
            <a:extLst>
              <a:ext uri="{FF2B5EF4-FFF2-40B4-BE49-F238E27FC236}">
                <a16:creationId xmlns:a16="http://schemas.microsoft.com/office/drawing/2014/main" id="{854D1066-585D-420A-85E1-0EE07F78A564}"/>
              </a:ext>
            </a:extLst>
          </p:cNvPr>
          <p:cNvPicPr>
            <a:picLocks noChangeAspect="1"/>
          </p:cNvPicPr>
          <p:nvPr/>
        </p:nvPicPr>
        <p:blipFill>
          <a:blip r:embed="rId5"/>
          <a:stretch>
            <a:fillRect/>
          </a:stretch>
        </p:blipFill>
        <p:spPr>
          <a:xfrm>
            <a:off x="2988478" y="3050238"/>
            <a:ext cx="3718243" cy="476246"/>
          </a:xfrm>
          <a:prstGeom prst="rect">
            <a:avLst/>
          </a:prstGeom>
        </p:spPr>
      </p:pic>
      <p:pic>
        <p:nvPicPr>
          <p:cNvPr id="12" name="Picture 11" descr="Text&#10;&#10;Description automatically generated">
            <a:extLst>
              <a:ext uri="{FF2B5EF4-FFF2-40B4-BE49-F238E27FC236}">
                <a16:creationId xmlns:a16="http://schemas.microsoft.com/office/drawing/2014/main" id="{C6B33B67-4CFB-413D-8544-13FFE97ED97A}"/>
              </a:ext>
            </a:extLst>
          </p:cNvPr>
          <p:cNvPicPr>
            <a:picLocks noChangeAspect="1"/>
          </p:cNvPicPr>
          <p:nvPr/>
        </p:nvPicPr>
        <p:blipFill>
          <a:blip r:embed="rId6"/>
          <a:stretch>
            <a:fillRect/>
          </a:stretch>
        </p:blipFill>
        <p:spPr>
          <a:xfrm>
            <a:off x="2751226" y="4078106"/>
            <a:ext cx="4147474" cy="594161"/>
          </a:xfrm>
          <a:prstGeom prst="rect">
            <a:avLst/>
          </a:prstGeom>
        </p:spPr>
      </p:pic>
    </p:spTree>
    <p:extLst>
      <p:ext uri="{BB962C8B-B14F-4D97-AF65-F5344CB8AC3E}">
        <p14:creationId xmlns:p14="http://schemas.microsoft.com/office/powerpoint/2010/main" val="219577173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64331" y="281161"/>
            <a:ext cx="6528741" cy="566063"/>
          </a:xfrm>
          <a:prstGeom prst="rect">
            <a:avLst/>
          </a:prstGeom>
        </p:spPr>
        <p:txBody>
          <a:bodyPr lIns="91425" tIns="91425" rIns="91425" bIns="91425" anchor="b" anchorCtr="0">
            <a:noAutofit/>
          </a:bodyPr>
          <a:lstStyle/>
          <a:p>
            <a:pPr lvl="0"/>
            <a:r>
              <a:rPr lang="en-US" sz="3200" dirty="0"/>
              <a:t>Text Wrangling </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759231" y="780417"/>
            <a:ext cx="7086071" cy="20313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lvl="0" indent="-285750">
              <a:buFont typeface="Arial" panose="020B0604020202020204" pitchFamily="34" charset="0"/>
              <a:buChar char="•"/>
            </a:pPr>
            <a:r>
              <a:rPr lang="en-US" dirty="0">
                <a:solidFill>
                  <a:srgbClr val="FFC000"/>
                </a:solidFill>
                <a:latin typeface="Muli"/>
              </a:rPr>
              <a:t>Text wrangling is the pre-processing work that’s done to prepare raw text data ready for training a machine learning model.</a:t>
            </a:r>
          </a:p>
          <a:p>
            <a:pPr marL="285750" lvl="0" indent="-285750">
              <a:buFont typeface="Arial" panose="020B0604020202020204" pitchFamily="34" charset="0"/>
              <a:buChar char="•"/>
            </a:pPr>
            <a:r>
              <a:rPr lang="en-US" dirty="0">
                <a:solidFill>
                  <a:srgbClr val="FFC000"/>
                </a:solidFill>
                <a:latin typeface="Muli"/>
              </a:rPr>
              <a:t>Simply put, it’s the process of cleaning your data to make it readable by your program.</a:t>
            </a:r>
          </a:p>
          <a:p>
            <a:pPr marL="285750" lvl="0" indent="-285750">
              <a:buFont typeface="Arial" panose="020B0604020202020204" pitchFamily="34" charset="0"/>
              <a:buChar char="•"/>
            </a:pPr>
            <a:r>
              <a:rPr lang="en-US" dirty="0">
                <a:solidFill>
                  <a:srgbClr val="FFC000"/>
                </a:solidFill>
                <a:latin typeface="Muli"/>
              </a:rPr>
              <a:t>It involves:</a:t>
            </a:r>
          </a:p>
          <a:p>
            <a:pPr marL="742950" lvl="1" indent="-285750">
              <a:buFont typeface="Wingdings" panose="05000000000000000000" pitchFamily="2" charset="2"/>
              <a:buChar char="Ø"/>
            </a:pPr>
            <a:r>
              <a:rPr lang="en-US" dirty="0">
                <a:solidFill>
                  <a:srgbClr val="FFC000"/>
                </a:solidFill>
                <a:latin typeface="Muli"/>
              </a:rPr>
              <a:t> Sentence splitting</a:t>
            </a:r>
          </a:p>
          <a:p>
            <a:pPr marL="742950" lvl="1" indent="-285750">
              <a:buFont typeface="Wingdings" panose="05000000000000000000" pitchFamily="2" charset="2"/>
              <a:buChar char="Ø"/>
            </a:pPr>
            <a:r>
              <a:rPr lang="en-US" dirty="0">
                <a:solidFill>
                  <a:srgbClr val="FFC000"/>
                </a:solidFill>
                <a:latin typeface="Muli"/>
              </a:rPr>
              <a:t> Tokenization</a:t>
            </a:r>
          </a:p>
          <a:p>
            <a:pPr marL="742950" lvl="1" indent="-285750">
              <a:buFont typeface="Wingdings" panose="05000000000000000000" pitchFamily="2" charset="2"/>
              <a:buChar char="Ø"/>
            </a:pPr>
            <a:r>
              <a:rPr lang="en-US" dirty="0">
                <a:solidFill>
                  <a:srgbClr val="FFC000"/>
                </a:solidFill>
                <a:latin typeface="Muli"/>
              </a:rPr>
              <a:t> Stemming and lemmatization</a:t>
            </a:r>
          </a:p>
          <a:p>
            <a:pPr marL="742950" lvl="1" indent="-285750">
              <a:buFont typeface="Wingdings" panose="05000000000000000000" pitchFamily="2" charset="2"/>
              <a:buChar char="Ø"/>
            </a:pPr>
            <a:r>
              <a:rPr lang="en-US" dirty="0">
                <a:solidFill>
                  <a:srgbClr val="FFC000"/>
                </a:solidFill>
                <a:latin typeface="Muli"/>
              </a:rPr>
              <a:t> Stop word removal.</a:t>
            </a:r>
          </a:p>
          <a:p>
            <a:pPr marL="285750" indent="-285750">
              <a:buFont typeface="Arial" panose="020B0604020202020204" pitchFamily="34" charset="0"/>
              <a:buChar char="•"/>
            </a:pPr>
            <a:r>
              <a:rPr lang="en-US" dirty="0">
                <a:solidFill>
                  <a:srgbClr val="FFC000"/>
                </a:solidFill>
                <a:latin typeface="Muli"/>
              </a:rPr>
              <a:t>To start Natural Language Toolkit (NLTK) needs to be installed.</a:t>
            </a:r>
          </a:p>
        </p:txBody>
      </p:sp>
      <p:pic>
        <p:nvPicPr>
          <p:cNvPr id="15" name="Picture 14">
            <a:extLst>
              <a:ext uri="{FF2B5EF4-FFF2-40B4-BE49-F238E27FC236}">
                <a16:creationId xmlns:a16="http://schemas.microsoft.com/office/drawing/2014/main" id="{EADEC5FB-F51B-4B18-A166-D6F744A253C6}"/>
              </a:ext>
            </a:extLst>
          </p:cNvPr>
          <p:cNvPicPr>
            <a:picLocks noChangeAspect="1"/>
          </p:cNvPicPr>
          <p:nvPr/>
        </p:nvPicPr>
        <p:blipFill>
          <a:blip r:embed="rId3"/>
          <a:stretch>
            <a:fillRect/>
          </a:stretch>
        </p:blipFill>
        <p:spPr>
          <a:xfrm>
            <a:off x="2703806" y="2880681"/>
            <a:ext cx="4042833" cy="474133"/>
          </a:xfrm>
          <a:prstGeom prst="rect">
            <a:avLst/>
          </a:prstGeom>
        </p:spPr>
      </p:pic>
    </p:spTree>
    <p:extLst>
      <p:ext uri="{BB962C8B-B14F-4D97-AF65-F5344CB8AC3E}">
        <p14:creationId xmlns:p14="http://schemas.microsoft.com/office/powerpoint/2010/main" val="999771443"/>
      </p:ext>
    </p:extLst>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Bag-of-Words</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704227" y="729284"/>
            <a:ext cx="7439773" cy="181588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r>
              <a:rPr lang="en-US" altLang="en-US" dirty="0">
                <a:solidFill>
                  <a:srgbClr val="FFC000"/>
                </a:solidFill>
                <a:latin typeface="Muli"/>
              </a:rPr>
              <a:t>We can use the vocabulary_ method to view the word associated with each feature</a:t>
            </a:r>
          </a:p>
          <a:p>
            <a:pPr marL="742950" lvl="1"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endParaRPr lang="en-US" altLang="en-US" dirty="0">
              <a:solidFill>
                <a:srgbClr val="FFC000"/>
              </a:solidFill>
              <a:latin typeface="Muli"/>
            </a:endParaRPr>
          </a:p>
          <a:p>
            <a:pPr lvl="1" eaLnBrk="1" hangingPunct="1"/>
            <a:endParaRPr lang="en-US" altLang="en-US" dirty="0">
              <a:solidFill>
                <a:srgbClr val="FFC000"/>
              </a:solidFill>
              <a:latin typeface="Muli"/>
            </a:endParaRPr>
          </a:p>
          <a:p>
            <a:pPr marL="742950" lvl="1" indent="-285750" eaLnBrk="1" hangingPunct="1">
              <a:buFont typeface="Arial" panose="020B0604020202020204" pitchFamily="34" charset="0"/>
              <a:buChar char="•"/>
            </a:pPr>
            <a:r>
              <a:rPr lang="en-US" altLang="en-US" dirty="0">
                <a:solidFill>
                  <a:srgbClr val="FFC000"/>
                </a:solidFill>
                <a:latin typeface="Muli"/>
              </a:rPr>
              <a:t>We can use </a:t>
            </a:r>
            <a:r>
              <a:rPr lang="en-US" altLang="en-US" dirty="0" err="1">
                <a:solidFill>
                  <a:srgbClr val="FFC000"/>
                </a:solidFill>
                <a:latin typeface="Muli"/>
              </a:rPr>
              <a:t>toarray</a:t>
            </a:r>
            <a:r>
              <a:rPr lang="en-US" altLang="en-US" dirty="0">
                <a:solidFill>
                  <a:srgbClr val="FFC000"/>
                </a:solidFill>
                <a:latin typeface="Muli"/>
              </a:rPr>
              <a:t> to view a matrix of word counts for each observation.</a:t>
            </a:r>
          </a:p>
          <a:p>
            <a:pPr marL="742950" lvl="1" indent="-285750" eaLnBrk="1" hangingPunct="1">
              <a:buFont typeface="Arial" panose="020B0604020202020204" pitchFamily="34" charset="0"/>
              <a:buChar char="•"/>
            </a:pPr>
            <a:endParaRPr lang="en-US" altLang="en-US" dirty="0">
              <a:solidFill>
                <a:srgbClr val="FFC000"/>
              </a:solidFill>
              <a:latin typeface="Muli"/>
            </a:endParaRPr>
          </a:p>
        </p:txBody>
      </p:sp>
      <p:pic>
        <p:nvPicPr>
          <p:cNvPr id="7" name="Picture 6" descr="Calendar&#10;&#10;Description automatically generated">
            <a:extLst>
              <a:ext uri="{FF2B5EF4-FFF2-40B4-BE49-F238E27FC236}">
                <a16:creationId xmlns:a16="http://schemas.microsoft.com/office/drawing/2014/main" id="{79304CE3-2469-455F-B94D-50D8497B7CA3}"/>
              </a:ext>
            </a:extLst>
          </p:cNvPr>
          <p:cNvPicPr>
            <a:picLocks noChangeAspect="1"/>
          </p:cNvPicPr>
          <p:nvPr/>
        </p:nvPicPr>
        <p:blipFill>
          <a:blip r:embed="rId3"/>
          <a:stretch>
            <a:fillRect/>
          </a:stretch>
        </p:blipFill>
        <p:spPr>
          <a:xfrm>
            <a:off x="2401321" y="3875607"/>
            <a:ext cx="4897536" cy="1077218"/>
          </a:xfrm>
          <a:prstGeom prst="rect">
            <a:avLst/>
          </a:prstGeom>
        </p:spPr>
      </p:pic>
      <p:pic>
        <p:nvPicPr>
          <p:cNvPr id="11" name="Picture 10">
            <a:extLst>
              <a:ext uri="{FF2B5EF4-FFF2-40B4-BE49-F238E27FC236}">
                <a16:creationId xmlns:a16="http://schemas.microsoft.com/office/drawing/2014/main" id="{5B0386C3-1615-4FAB-A1F5-C734B256CB4E}"/>
              </a:ext>
            </a:extLst>
          </p:cNvPr>
          <p:cNvPicPr>
            <a:picLocks noChangeAspect="1"/>
          </p:cNvPicPr>
          <p:nvPr/>
        </p:nvPicPr>
        <p:blipFill>
          <a:blip r:embed="rId4"/>
          <a:stretch>
            <a:fillRect/>
          </a:stretch>
        </p:blipFill>
        <p:spPr>
          <a:xfrm>
            <a:off x="2787279" y="1317092"/>
            <a:ext cx="5606050" cy="536530"/>
          </a:xfrm>
          <a:prstGeom prst="rect">
            <a:avLst/>
          </a:prstGeom>
        </p:spPr>
      </p:pic>
      <p:pic>
        <p:nvPicPr>
          <p:cNvPr id="2" name="Picture 1">
            <a:extLst>
              <a:ext uri="{FF2B5EF4-FFF2-40B4-BE49-F238E27FC236}">
                <a16:creationId xmlns:a16="http://schemas.microsoft.com/office/drawing/2014/main" id="{FEE22BE8-F314-5865-1761-77674614DDAB}"/>
              </a:ext>
            </a:extLst>
          </p:cNvPr>
          <p:cNvPicPr>
            <a:picLocks noChangeAspect="1"/>
          </p:cNvPicPr>
          <p:nvPr/>
        </p:nvPicPr>
        <p:blipFill>
          <a:blip r:embed="rId5"/>
          <a:stretch>
            <a:fillRect/>
          </a:stretch>
        </p:blipFill>
        <p:spPr>
          <a:xfrm>
            <a:off x="2718954" y="2841654"/>
            <a:ext cx="4011516" cy="719390"/>
          </a:xfrm>
          <a:prstGeom prst="rect">
            <a:avLst/>
          </a:prstGeom>
        </p:spPr>
      </p:pic>
    </p:spTree>
    <p:extLst>
      <p:ext uri="{BB962C8B-B14F-4D97-AF65-F5344CB8AC3E}">
        <p14:creationId xmlns:p14="http://schemas.microsoft.com/office/powerpoint/2010/main" val="4273973428"/>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grpSp>
        <p:nvGrpSpPr>
          <p:cNvPr id="1449" name="Shape 1449"/>
          <p:cNvGrpSpPr/>
          <p:nvPr/>
        </p:nvGrpSpPr>
        <p:grpSpPr>
          <a:xfrm flipH="1">
            <a:off x="-188453" y="1015816"/>
            <a:ext cx="1844153" cy="1594438"/>
            <a:chOff x="4088875" y="1431100"/>
            <a:chExt cx="3293000" cy="2852775"/>
          </a:xfrm>
        </p:grpSpPr>
        <p:sp>
          <p:nvSpPr>
            <p:cNvPr id="1450" name="Shape 1450"/>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dirty="0"/>
            </a:p>
          </p:txBody>
        </p:sp>
        <p:sp>
          <p:nvSpPr>
            <p:cNvPr id="1451" name="Shape 1451"/>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dirty="0"/>
            </a:p>
          </p:txBody>
        </p:sp>
        <p:sp>
          <p:nvSpPr>
            <p:cNvPr id="1452" name="Shape 1452"/>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dirty="0"/>
            </a:p>
          </p:txBody>
        </p:sp>
        <p:sp>
          <p:nvSpPr>
            <p:cNvPr id="1453" name="Shape 1453"/>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dirty="0"/>
            </a:p>
          </p:txBody>
        </p:sp>
        <p:sp>
          <p:nvSpPr>
            <p:cNvPr id="1454" name="Shape 1454"/>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dirty="0"/>
            </a:p>
          </p:txBody>
        </p:sp>
        <p:sp>
          <p:nvSpPr>
            <p:cNvPr id="1455" name="Shape 1455"/>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dirty="0"/>
            </a:p>
          </p:txBody>
        </p:sp>
        <p:sp>
          <p:nvSpPr>
            <p:cNvPr id="1456" name="Shape 1456"/>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1457" name="Shape 1457"/>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1458" name="Shape 1458"/>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1459" name="Shape 1459"/>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1460" name="Shape 1460"/>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1461" name="Shape 1461"/>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1462" name="Shape 1462"/>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1463" name="Shape 1463"/>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1464" name="Shape 1464"/>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1465" name="Shape 1465"/>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1466" name="Shape 1466"/>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1467" name="Shape 1467"/>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1468" name="Shape 1468"/>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1469" name="Shape 1469"/>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1470" name="Shape 1470"/>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1471" name="Shape 1471"/>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1472" name="Shape 1472"/>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1473" name="Shape 1473"/>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1474" name="Shape 1474"/>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1475" name="Shape 1475"/>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1476" name="Shape 1476"/>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1477" name="Shape 1477"/>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1478" name="Shape 1478"/>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1479" name="Shape 1479"/>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1480" name="Shape 1480"/>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1481" name="Shape 1481"/>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1482" name="Shape 1482"/>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1483" name="Shape 1483"/>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1484" name="Shape 1484"/>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1485" name="Shape 1485"/>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1486" name="Shape 1486"/>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1487" name="Shape 1487"/>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1488" name="Shape 1488"/>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1489" name="Shape 1489"/>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1490" name="Shape 1490"/>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1491" name="Shape 1491"/>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dirty="0"/>
            </a:p>
          </p:txBody>
        </p:sp>
        <p:sp>
          <p:nvSpPr>
            <p:cNvPr id="1492" name="Shape 1492"/>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dirty="0"/>
            </a:p>
          </p:txBody>
        </p:sp>
        <p:sp>
          <p:nvSpPr>
            <p:cNvPr id="1493" name="Shape 1493"/>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dirty="0"/>
            </a:p>
          </p:txBody>
        </p:sp>
        <p:sp>
          <p:nvSpPr>
            <p:cNvPr id="1494" name="Shape 1494"/>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dirty="0"/>
            </a:p>
          </p:txBody>
        </p:sp>
        <p:sp>
          <p:nvSpPr>
            <p:cNvPr id="1495" name="Shape 1495"/>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dirty="0"/>
            </a:p>
          </p:txBody>
        </p:sp>
        <p:sp>
          <p:nvSpPr>
            <p:cNvPr id="1496" name="Shape 1496"/>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dirty="0"/>
            </a:p>
          </p:txBody>
        </p:sp>
      </p:grpSp>
      <p:grpSp>
        <p:nvGrpSpPr>
          <p:cNvPr id="1497" name="Shape 1497"/>
          <p:cNvGrpSpPr/>
          <p:nvPr/>
        </p:nvGrpSpPr>
        <p:grpSpPr>
          <a:xfrm>
            <a:off x="144761" y="1255574"/>
            <a:ext cx="1032404" cy="1032467"/>
            <a:chOff x="6654650" y="3665275"/>
            <a:chExt cx="409100" cy="409125"/>
          </a:xfrm>
        </p:grpSpPr>
        <p:sp>
          <p:nvSpPr>
            <p:cNvPr id="1498" name="Shape 1498"/>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499" name="Shape 1499"/>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1500" name="Shape 1500"/>
          <p:cNvGrpSpPr/>
          <p:nvPr/>
        </p:nvGrpSpPr>
        <p:grpSpPr>
          <a:xfrm rot="-731900">
            <a:off x="484962" y="343376"/>
            <a:ext cx="688564" cy="688680"/>
            <a:chOff x="570875" y="4322250"/>
            <a:chExt cx="443300" cy="443325"/>
          </a:xfrm>
        </p:grpSpPr>
        <p:sp>
          <p:nvSpPr>
            <p:cNvPr id="1501" name="Shape 1501"/>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2" name="Shape 1502"/>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3" name="Shape 1503"/>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4" name="Shape 1504"/>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grpSp>
      <p:sp>
        <p:nvSpPr>
          <p:cNvPr id="1505" name="Shape 1505"/>
          <p:cNvSpPr/>
          <p:nvPr/>
        </p:nvSpPr>
        <p:spPr>
          <a:xfrm>
            <a:off x="882208" y="2168693"/>
            <a:ext cx="260931" cy="249145"/>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6" name="Shape 1506"/>
          <p:cNvSpPr/>
          <p:nvPr/>
        </p:nvSpPr>
        <p:spPr>
          <a:xfrm rot="2327381">
            <a:off x="1220785" y="1598881"/>
            <a:ext cx="443468" cy="423387"/>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7" name="Shape 1507"/>
          <p:cNvSpPr/>
          <p:nvPr/>
        </p:nvSpPr>
        <p:spPr>
          <a:xfrm rot="2327012">
            <a:off x="470631" y="2267397"/>
            <a:ext cx="183443" cy="17512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8" name="Shape 1413"/>
          <p:cNvSpPr txBox="1">
            <a:spLocks noGrp="1"/>
          </p:cNvSpPr>
          <p:nvPr>
            <p:ph type="ctrTitle" idx="4294967295"/>
          </p:nvPr>
        </p:nvSpPr>
        <p:spPr>
          <a:xfrm>
            <a:off x="1747968" y="2176444"/>
            <a:ext cx="7452909" cy="1160462"/>
          </a:xfrm>
          <a:prstGeom prst="rect">
            <a:avLst/>
          </a:prstGeom>
        </p:spPr>
        <p:txBody>
          <a:bodyPr lIns="91425" tIns="91425" rIns="91425" bIns="91425" anchor="b" anchorCtr="0">
            <a:noAutofit/>
          </a:bodyPr>
          <a:lstStyle/>
          <a:p>
            <a:br>
              <a:rPr lang="en" sz="2800" dirty="0"/>
            </a:br>
            <a:br>
              <a:rPr lang="en" sz="2800" dirty="0"/>
            </a:br>
            <a:br>
              <a:rPr lang="en" sz="2800" dirty="0"/>
            </a:br>
            <a:r>
              <a:rPr lang="en-US" sz="2800" dirty="0"/>
              <a:t> </a:t>
            </a:r>
            <a:br>
              <a:rPr lang="en" sz="2800" dirty="0"/>
            </a:br>
            <a:r>
              <a:rPr lang="en-US" altLang="en-US" sz="2800" dirty="0">
                <a:sym typeface="Muli"/>
              </a:rPr>
              <a:t>3.8 </a:t>
            </a:r>
            <a:r>
              <a:rPr lang="en-US" altLang="en-US" sz="2800" dirty="0">
                <a:solidFill>
                  <a:srgbClr val="C6DAEC"/>
                </a:solidFill>
                <a:latin typeface="Muli"/>
                <a:ea typeface="Muli"/>
                <a:cs typeface="Muli"/>
                <a:sym typeface="Muli"/>
              </a:rPr>
              <a:t>Discuss TF-IDF</a:t>
            </a:r>
            <a:br>
              <a:rPr lang="en-US" altLang="en-US" sz="2800" dirty="0">
                <a:solidFill>
                  <a:srgbClr val="C6DAEC"/>
                </a:solidFill>
                <a:latin typeface="Muli"/>
                <a:ea typeface="Muli"/>
                <a:cs typeface="Muli"/>
                <a:sym typeface="Muli"/>
              </a:rPr>
            </a:br>
            <a:br>
              <a:rPr lang="en" sz="2800" dirty="0"/>
            </a:br>
            <a:endParaRPr lang="en" sz="2800" dirty="0"/>
          </a:p>
        </p:txBody>
      </p:sp>
    </p:spTree>
    <p:extLst>
      <p:ext uri="{BB962C8B-B14F-4D97-AF65-F5344CB8AC3E}">
        <p14:creationId xmlns:p14="http://schemas.microsoft.com/office/powerpoint/2010/main" val="217989001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TF-IDF</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463595" y="646610"/>
            <a:ext cx="6823189" cy="375487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r>
              <a:rPr lang="en-US" altLang="en-US" dirty="0">
                <a:solidFill>
                  <a:srgbClr val="FFC000"/>
                </a:solidFill>
                <a:latin typeface="Muli"/>
              </a:rPr>
              <a:t>A problem with scoring word frequency (bag-of-words) is that highly frequent words start to dominate in the document.</a:t>
            </a:r>
          </a:p>
          <a:p>
            <a:pPr marL="742950" lvl="1" indent="-285750" eaLnBrk="1" hangingPunct="1">
              <a:buFont typeface="Arial" panose="020B0604020202020204" pitchFamily="34" charset="0"/>
              <a:buChar char="•"/>
            </a:pPr>
            <a:r>
              <a:rPr lang="en-US" altLang="en-US" dirty="0">
                <a:solidFill>
                  <a:srgbClr val="FFC000"/>
                </a:solidFill>
                <a:latin typeface="Muli"/>
              </a:rPr>
              <a:t>Highly frequent words may not contain as much “informational content” to the model as rarer but perhaps domain specific words.</a:t>
            </a:r>
          </a:p>
          <a:p>
            <a:pPr marL="742950" lvl="1" indent="-285750" eaLnBrk="1" hangingPunct="1">
              <a:buFont typeface="Arial" panose="020B0604020202020204" pitchFamily="34" charset="0"/>
              <a:buChar char="•"/>
            </a:pPr>
            <a:r>
              <a:rPr lang="en-US" altLang="en-US" dirty="0">
                <a:solidFill>
                  <a:srgbClr val="FFC000"/>
                </a:solidFill>
                <a:latin typeface="Muli"/>
              </a:rPr>
              <a:t>One approach is to rescale the frequency of words by how often they appear in all documents.</a:t>
            </a:r>
          </a:p>
          <a:p>
            <a:pPr marL="742950" lvl="1" indent="-285750" eaLnBrk="1" hangingPunct="1">
              <a:buFont typeface="Arial" panose="020B0604020202020204" pitchFamily="34" charset="0"/>
              <a:buChar char="•"/>
            </a:pPr>
            <a:r>
              <a:rPr lang="en-US" altLang="en-US" dirty="0">
                <a:solidFill>
                  <a:srgbClr val="FFC000"/>
                </a:solidFill>
                <a:latin typeface="Muli"/>
              </a:rPr>
              <a:t>the scores for frequent words like “the” that are also frequent across all documents are penalized.</a:t>
            </a:r>
          </a:p>
          <a:p>
            <a:pPr marL="742950" lvl="1" indent="-285750" eaLnBrk="1" hangingPunct="1">
              <a:buFont typeface="Arial" panose="020B0604020202020204" pitchFamily="34" charset="0"/>
              <a:buChar char="•"/>
            </a:pPr>
            <a:r>
              <a:rPr lang="en-US" altLang="en-US" dirty="0">
                <a:solidFill>
                  <a:srgbClr val="FFC000"/>
                </a:solidFill>
                <a:latin typeface="Muli"/>
              </a:rPr>
              <a:t>Term Frequency (TF) is a scoring of the frequency of the word in the current document.</a:t>
            </a:r>
          </a:p>
          <a:p>
            <a:pPr marL="742950" lvl="1" indent="-285750" eaLnBrk="1" hangingPunct="1">
              <a:buFont typeface="Arial" panose="020B0604020202020204" pitchFamily="34" charset="0"/>
              <a:buChar char="•"/>
            </a:pPr>
            <a:r>
              <a:rPr lang="en-US" altLang="en-US" dirty="0">
                <a:solidFill>
                  <a:srgbClr val="FFC000"/>
                </a:solidFill>
                <a:latin typeface="Muli"/>
              </a:rPr>
              <a:t>Inverse Document Frequency (IDF) is a scoring of how rare the word is across data</a:t>
            </a:r>
          </a:p>
          <a:p>
            <a:pPr lvl="1" eaLnBrk="1" hangingPunct="1"/>
            <a:endParaRPr lang="en-US" altLang="en-US" dirty="0">
              <a:solidFill>
                <a:srgbClr val="FFC000"/>
              </a:solidFill>
              <a:latin typeface="Muli"/>
            </a:endParaRPr>
          </a:p>
          <a:p>
            <a:pPr lvl="2" eaLnBrk="1" hangingPunct="1"/>
            <a:endParaRPr lang="en-US" altLang="en-US" dirty="0">
              <a:solidFill>
                <a:srgbClr val="FFC000"/>
              </a:solidFill>
              <a:latin typeface="Muli"/>
            </a:endParaRPr>
          </a:p>
          <a:p>
            <a:pPr lvl="2" eaLnBrk="1" hangingPunct="1"/>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p:txBody>
      </p:sp>
    </p:spTree>
    <p:extLst>
      <p:ext uri="{BB962C8B-B14F-4D97-AF65-F5344CB8AC3E}">
        <p14:creationId xmlns:p14="http://schemas.microsoft.com/office/powerpoint/2010/main" val="133141862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TF-IDF</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506331" y="967218"/>
            <a:ext cx="7513428" cy="343170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41300" indent="-228600">
              <a:lnSpc>
                <a:spcPts val="2160"/>
              </a:lnSpc>
              <a:spcBef>
                <a:spcPts val="105"/>
              </a:spcBef>
              <a:buFont typeface="Arial"/>
              <a:buChar char="•"/>
              <a:tabLst>
                <a:tab pos="240665" algn="l"/>
                <a:tab pos="241300" algn="l"/>
              </a:tabLst>
            </a:pPr>
            <a:r>
              <a:rPr lang="en-US" sz="2000" dirty="0">
                <a:solidFill>
                  <a:srgbClr val="FFC000"/>
                </a:solidFill>
                <a:latin typeface="Carlito"/>
                <a:cs typeface="Carlito"/>
              </a:rPr>
              <a:t>In the </a:t>
            </a:r>
            <a:r>
              <a:rPr lang="en-US" sz="2000" spc="-10" dirty="0">
                <a:solidFill>
                  <a:srgbClr val="FFC000"/>
                </a:solidFill>
                <a:latin typeface="Carlito"/>
                <a:cs typeface="Carlito"/>
              </a:rPr>
              <a:t>bag-of-words representation </a:t>
            </a:r>
            <a:r>
              <a:rPr lang="en-US" sz="2000" dirty="0">
                <a:solidFill>
                  <a:srgbClr val="FFC000"/>
                </a:solidFill>
                <a:latin typeface="Carlito"/>
                <a:cs typeface="Carlito"/>
              </a:rPr>
              <a:t>each </a:t>
            </a:r>
            <a:r>
              <a:rPr lang="en-US" sz="2000" spc="-15" dirty="0">
                <a:solidFill>
                  <a:srgbClr val="FFC000"/>
                </a:solidFill>
                <a:latin typeface="Carlito"/>
                <a:cs typeface="Carlito"/>
              </a:rPr>
              <a:t>word </a:t>
            </a:r>
            <a:r>
              <a:rPr lang="en-US" sz="2000" dirty="0">
                <a:solidFill>
                  <a:srgbClr val="FFC000"/>
                </a:solidFill>
                <a:latin typeface="Carlito"/>
                <a:cs typeface="Carlito"/>
              </a:rPr>
              <a:t>is </a:t>
            </a:r>
            <a:r>
              <a:rPr lang="en-US" sz="2000" spc="-10" dirty="0">
                <a:solidFill>
                  <a:srgbClr val="FFC000"/>
                </a:solidFill>
                <a:latin typeface="Carlito"/>
                <a:cs typeface="Carlito"/>
              </a:rPr>
              <a:t>represented </a:t>
            </a:r>
            <a:r>
              <a:rPr lang="en-US" sz="2000" dirty="0">
                <a:solidFill>
                  <a:srgbClr val="FFC000"/>
                </a:solidFill>
                <a:latin typeface="Carlito"/>
                <a:cs typeface="Carlito"/>
              </a:rPr>
              <a:t>as</a:t>
            </a:r>
            <a:r>
              <a:rPr lang="en-US" sz="2000" spc="55" dirty="0">
                <a:solidFill>
                  <a:srgbClr val="FFC000"/>
                </a:solidFill>
                <a:latin typeface="Carlito"/>
                <a:cs typeface="Carlito"/>
              </a:rPr>
              <a:t> </a:t>
            </a:r>
            <a:r>
              <a:rPr lang="en-US" sz="2000" dirty="0">
                <a:solidFill>
                  <a:srgbClr val="FFC000"/>
                </a:solidFill>
                <a:latin typeface="Carlito"/>
                <a:cs typeface="Carlito"/>
              </a:rPr>
              <a:t>a</a:t>
            </a:r>
          </a:p>
          <a:p>
            <a:pPr marL="241300">
              <a:lnSpc>
                <a:spcPts val="2160"/>
              </a:lnSpc>
            </a:pPr>
            <a:r>
              <a:rPr lang="en-US" sz="2000" spc="-15" dirty="0">
                <a:solidFill>
                  <a:srgbClr val="FFC000"/>
                </a:solidFill>
                <a:latin typeface="Carlito"/>
                <a:cs typeface="Carlito"/>
              </a:rPr>
              <a:t>separate </a:t>
            </a:r>
            <a:r>
              <a:rPr lang="en-US" sz="2000" spc="-5" dirty="0">
                <a:solidFill>
                  <a:srgbClr val="FFC000"/>
                </a:solidFill>
                <a:latin typeface="Carlito"/>
                <a:cs typeface="Carlito"/>
              </a:rPr>
              <a:t>variable </a:t>
            </a:r>
            <a:r>
              <a:rPr lang="en-US" sz="2000" spc="-10" dirty="0">
                <a:solidFill>
                  <a:srgbClr val="FFC000"/>
                </a:solidFill>
                <a:latin typeface="Carlito"/>
                <a:cs typeface="Carlito"/>
              </a:rPr>
              <a:t>having </a:t>
            </a:r>
            <a:r>
              <a:rPr lang="en-US" sz="2000" spc="-5" dirty="0">
                <a:solidFill>
                  <a:srgbClr val="FFC000"/>
                </a:solidFill>
                <a:latin typeface="Carlito"/>
                <a:cs typeface="Carlito"/>
              </a:rPr>
              <a:t>numeric </a:t>
            </a:r>
            <a:r>
              <a:rPr lang="en-US" sz="2000" spc="-10" dirty="0">
                <a:solidFill>
                  <a:srgbClr val="FFC000"/>
                </a:solidFill>
                <a:latin typeface="Carlito"/>
                <a:cs typeface="Carlito"/>
              </a:rPr>
              <a:t>weight</a:t>
            </a:r>
            <a:r>
              <a:rPr lang="en-US" sz="2000" spc="50" dirty="0">
                <a:solidFill>
                  <a:srgbClr val="FFC000"/>
                </a:solidFill>
                <a:latin typeface="Carlito"/>
                <a:cs typeface="Carlito"/>
              </a:rPr>
              <a:t> </a:t>
            </a:r>
            <a:r>
              <a:rPr lang="en-US" sz="2000" spc="-5" dirty="0">
                <a:solidFill>
                  <a:srgbClr val="FFC000"/>
                </a:solidFill>
                <a:latin typeface="Carlito"/>
                <a:cs typeface="Carlito"/>
              </a:rPr>
              <a:t>(importance)</a:t>
            </a:r>
            <a:endParaRPr lang="en-US" sz="2000" dirty="0">
              <a:solidFill>
                <a:srgbClr val="FFC000"/>
              </a:solidFill>
              <a:latin typeface="Carlito"/>
              <a:cs typeface="Carlito"/>
            </a:endParaRPr>
          </a:p>
          <a:p>
            <a:pPr marL="241300" marR="5080" indent="-228600">
              <a:lnSpc>
                <a:spcPct val="80000"/>
              </a:lnSpc>
              <a:spcBef>
                <a:spcPts val="994"/>
              </a:spcBef>
              <a:buFont typeface="Arial"/>
              <a:buChar char="•"/>
              <a:tabLst>
                <a:tab pos="240665" algn="l"/>
                <a:tab pos="241300" algn="l"/>
              </a:tabLst>
            </a:pPr>
            <a:r>
              <a:rPr lang="en-US" sz="2000" spc="-5" dirty="0">
                <a:solidFill>
                  <a:srgbClr val="FFC000"/>
                </a:solidFill>
                <a:latin typeface="Carlito"/>
                <a:cs typeface="Carlito"/>
              </a:rPr>
              <a:t>The </a:t>
            </a:r>
            <a:r>
              <a:rPr lang="en-US" sz="2000" spc="-10" dirty="0">
                <a:solidFill>
                  <a:srgbClr val="FFC000"/>
                </a:solidFill>
                <a:latin typeface="Carlito"/>
                <a:cs typeface="Carlito"/>
              </a:rPr>
              <a:t>most </a:t>
            </a:r>
            <a:r>
              <a:rPr lang="en-US" sz="2000" dirty="0">
                <a:solidFill>
                  <a:srgbClr val="FFC000"/>
                </a:solidFill>
                <a:latin typeface="Carlito"/>
                <a:cs typeface="Carlito"/>
              </a:rPr>
              <a:t>popular </a:t>
            </a:r>
            <a:r>
              <a:rPr lang="en-US" sz="2000" spc="-5" dirty="0">
                <a:solidFill>
                  <a:srgbClr val="FFC000"/>
                </a:solidFill>
                <a:latin typeface="Carlito"/>
                <a:cs typeface="Carlito"/>
              </a:rPr>
              <a:t>weighting schema </a:t>
            </a:r>
            <a:r>
              <a:rPr lang="en-US" sz="2000" dirty="0">
                <a:solidFill>
                  <a:srgbClr val="FFC000"/>
                </a:solidFill>
                <a:latin typeface="Carlito"/>
                <a:cs typeface="Carlito"/>
              </a:rPr>
              <a:t>is </a:t>
            </a:r>
            <a:r>
              <a:rPr lang="en-US" sz="2000" spc="-10" dirty="0">
                <a:solidFill>
                  <a:srgbClr val="FFC000"/>
                </a:solidFill>
                <a:latin typeface="Carlito"/>
                <a:cs typeface="Carlito"/>
              </a:rPr>
              <a:t>normalized </a:t>
            </a:r>
            <a:r>
              <a:rPr lang="en-US" sz="2000" spc="-15" dirty="0">
                <a:solidFill>
                  <a:srgbClr val="FFC000"/>
                </a:solidFill>
                <a:latin typeface="Carlito"/>
                <a:cs typeface="Carlito"/>
              </a:rPr>
              <a:t>word </a:t>
            </a:r>
            <a:r>
              <a:rPr lang="en-US" sz="2000" spc="-5" dirty="0">
                <a:solidFill>
                  <a:srgbClr val="FFC000"/>
                </a:solidFill>
                <a:latin typeface="Carlito"/>
                <a:cs typeface="Carlito"/>
              </a:rPr>
              <a:t>frequency  TFIDF:</a:t>
            </a:r>
            <a:endParaRPr lang="en-US" sz="2000" dirty="0">
              <a:solidFill>
                <a:srgbClr val="FFC000"/>
              </a:solidFill>
              <a:latin typeface="Carlito"/>
              <a:cs typeface="Carlito"/>
            </a:endParaRPr>
          </a:p>
          <a:p>
            <a:pPr lvl="1" eaLnBrk="1" hangingPunct="1"/>
            <a:endParaRPr lang="en-US" altLang="en-US" dirty="0">
              <a:solidFill>
                <a:srgbClr val="FFC000"/>
              </a:solidFill>
              <a:latin typeface="Muli"/>
            </a:endParaRPr>
          </a:p>
          <a:p>
            <a:pPr lvl="2" eaLnBrk="1" hangingPunct="1"/>
            <a:endParaRPr lang="en-US" altLang="en-US" dirty="0">
              <a:solidFill>
                <a:srgbClr val="FFC000"/>
              </a:solidFill>
              <a:latin typeface="Muli"/>
            </a:endParaRPr>
          </a:p>
          <a:p>
            <a:pPr lvl="2" eaLnBrk="1" hangingPunct="1"/>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r>
              <a:rPr lang="en-US" altLang="en-US" dirty="0" err="1">
                <a:solidFill>
                  <a:srgbClr val="FFC000"/>
                </a:solidFill>
                <a:latin typeface="Muli"/>
              </a:rPr>
              <a:t>tf</a:t>
            </a:r>
            <a:r>
              <a:rPr lang="en-US" altLang="en-US" dirty="0">
                <a:solidFill>
                  <a:srgbClr val="FFC000"/>
                </a:solidFill>
                <a:latin typeface="Muli"/>
              </a:rPr>
              <a:t>(w) – term frequency (number of word occurrences in a document)</a:t>
            </a:r>
          </a:p>
          <a:p>
            <a:pPr marL="285750" indent="-285750" eaLnBrk="1" hangingPunct="1">
              <a:buFont typeface="Arial" panose="020B0604020202020204" pitchFamily="34" charset="0"/>
              <a:buChar char="•"/>
            </a:pPr>
            <a:r>
              <a:rPr lang="en-US" altLang="en-US" dirty="0">
                <a:solidFill>
                  <a:srgbClr val="FFC000"/>
                </a:solidFill>
                <a:latin typeface="Muli"/>
              </a:rPr>
              <a:t>df(w) – document frequency (number of documents containing the word)</a:t>
            </a:r>
          </a:p>
          <a:p>
            <a:pPr marL="285750" indent="-285750" eaLnBrk="1" hangingPunct="1">
              <a:buFont typeface="Arial" panose="020B0604020202020204" pitchFamily="34" charset="0"/>
              <a:buChar char="•"/>
            </a:pPr>
            <a:r>
              <a:rPr lang="en-US" altLang="en-US" dirty="0">
                <a:solidFill>
                  <a:srgbClr val="FFC000"/>
                </a:solidFill>
                <a:latin typeface="Muli"/>
              </a:rPr>
              <a:t>N – number of all documents</a:t>
            </a:r>
          </a:p>
          <a:p>
            <a:pPr marL="285750" indent="-285750" eaLnBrk="1" hangingPunct="1">
              <a:buFont typeface="Arial" panose="020B0604020202020204" pitchFamily="34" charset="0"/>
              <a:buChar char="•"/>
            </a:pPr>
            <a:r>
              <a:rPr lang="en-US" altLang="en-US" dirty="0" err="1">
                <a:solidFill>
                  <a:srgbClr val="FFC000"/>
                </a:solidFill>
                <a:latin typeface="Muli"/>
              </a:rPr>
              <a:t>tfIdf</a:t>
            </a:r>
            <a:r>
              <a:rPr lang="en-US" altLang="en-US" dirty="0">
                <a:solidFill>
                  <a:srgbClr val="FFC000"/>
                </a:solidFill>
                <a:latin typeface="Muli"/>
              </a:rPr>
              <a:t>(w) – relative importance of the word in the document</a:t>
            </a:r>
          </a:p>
          <a:p>
            <a:pPr marL="285750" indent="-285750" eaLnBrk="1" hangingPunct="1">
              <a:buFont typeface="Arial" panose="020B0604020202020204" pitchFamily="34" charset="0"/>
              <a:buChar char="•"/>
            </a:pPr>
            <a:endParaRPr lang="en-US" altLang="en-US" dirty="0">
              <a:solidFill>
                <a:srgbClr val="FFC000"/>
              </a:solidFill>
              <a:latin typeface="Muli"/>
            </a:endParaRPr>
          </a:p>
        </p:txBody>
      </p:sp>
      <p:pic>
        <p:nvPicPr>
          <p:cNvPr id="4" name="Picture 3">
            <a:extLst>
              <a:ext uri="{FF2B5EF4-FFF2-40B4-BE49-F238E27FC236}">
                <a16:creationId xmlns:a16="http://schemas.microsoft.com/office/drawing/2014/main" id="{82F097B7-6E8B-4C49-A069-78C6D0392CDA}"/>
              </a:ext>
            </a:extLst>
          </p:cNvPr>
          <p:cNvPicPr>
            <a:picLocks noChangeAspect="1"/>
          </p:cNvPicPr>
          <p:nvPr/>
        </p:nvPicPr>
        <p:blipFill>
          <a:blip r:embed="rId3"/>
          <a:stretch>
            <a:fillRect/>
          </a:stretch>
        </p:blipFill>
        <p:spPr>
          <a:xfrm>
            <a:off x="2781300" y="2128837"/>
            <a:ext cx="3581400" cy="885825"/>
          </a:xfrm>
          <a:prstGeom prst="rect">
            <a:avLst/>
          </a:prstGeom>
        </p:spPr>
      </p:pic>
      <p:sp>
        <p:nvSpPr>
          <p:cNvPr id="7" name="object 5">
            <a:extLst>
              <a:ext uri="{FF2B5EF4-FFF2-40B4-BE49-F238E27FC236}">
                <a16:creationId xmlns:a16="http://schemas.microsoft.com/office/drawing/2014/main" id="{02779BD1-24A4-4960-A41A-22798C851C5D}"/>
              </a:ext>
            </a:extLst>
          </p:cNvPr>
          <p:cNvSpPr/>
          <p:nvPr/>
        </p:nvSpPr>
        <p:spPr>
          <a:xfrm>
            <a:off x="2781300" y="2702610"/>
            <a:ext cx="1517028" cy="1633007"/>
          </a:xfrm>
          <a:custGeom>
            <a:avLst/>
            <a:gdLst/>
            <a:ahLst/>
            <a:cxnLst/>
            <a:rect l="l" t="t" r="r" b="b"/>
            <a:pathLst>
              <a:path w="1610360" h="2093595">
                <a:moveTo>
                  <a:pt x="1558408" y="56579"/>
                </a:moveTo>
                <a:lnTo>
                  <a:pt x="0" y="2085594"/>
                </a:lnTo>
                <a:lnTo>
                  <a:pt x="10160" y="2093214"/>
                </a:lnTo>
                <a:lnTo>
                  <a:pt x="1568449" y="64316"/>
                </a:lnTo>
                <a:lnTo>
                  <a:pt x="1558408" y="56579"/>
                </a:lnTo>
                <a:close/>
              </a:path>
              <a:path w="1610360" h="2093595">
                <a:moveTo>
                  <a:pt x="1600823" y="46482"/>
                </a:moveTo>
                <a:lnTo>
                  <a:pt x="1566164" y="46482"/>
                </a:lnTo>
                <a:lnTo>
                  <a:pt x="1576197" y="54228"/>
                </a:lnTo>
                <a:lnTo>
                  <a:pt x="1568449" y="64316"/>
                </a:lnTo>
                <a:lnTo>
                  <a:pt x="1593595" y="83692"/>
                </a:lnTo>
                <a:lnTo>
                  <a:pt x="1600823" y="46482"/>
                </a:lnTo>
                <a:close/>
              </a:path>
              <a:path w="1610360" h="2093595">
                <a:moveTo>
                  <a:pt x="1566164" y="46482"/>
                </a:moveTo>
                <a:lnTo>
                  <a:pt x="1558408" y="56579"/>
                </a:lnTo>
                <a:lnTo>
                  <a:pt x="1568449" y="64316"/>
                </a:lnTo>
                <a:lnTo>
                  <a:pt x="1576197" y="54228"/>
                </a:lnTo>
                <a:lnTo>
                  <a:pt x="1566164" y="46482"/>
                </a:lnTo>
                <a:close/>
              </a:path>
              <a:path w="1610360" h="2093595">
                <a:moveTo>
                  <a:pt x="1609852" y="0"/>
                </a:moveTo>
                <a:lnTo>
                  <a:pt x="1533270" y="37211"/>
                </a:lnTo>
                <a:lnTo>
                  <a:pt x="1558408" y="56579"/>
                </a:lnTo>
                <a:lnTo>
                  <a:pt x="1566164" y="46482"/>
                </a:lnTo>
                <a:lnTo>
                  <a:pt x="1600823" y="46482"/>
                </a:lnTo>
                <a:lnTo>
                  <a:pt x="1609852" y="0"/>
                </a:lnTo>
                <a:close/>
              </a:path>
            </a:pathLst>
          </a:custGeom>
          <a:solidFill>
            <a:srgbClr val="000000"/>
          </a:solidFill>
        </p:spPr>
        <p:txBody>
          <a:bodyPr wrap="square" lIns="0" tIns="0" rIns="0" bIns="0" rtlCol="0"/>
          <a:lstStyle/>
          <a:p>
            <a:endParaRPr/>
          </a:p>
        </p:txBody>
      </p:sp>
      <p:sp>
        <p:nvSpPr>
          <p:cNvPr id="8" name="object 11">
            <a:extLst>
              <a:ext uri="{FF2B5EF4-FFF2-40B4-BE49-F238E27FC236}">
                <a16:creationId xmlns:a16="http://schemas.microsoft.com/office/drawing/2014/main" id="{F2AE4889-64CE-428F-9755-6A7F3D12A23A}"/>
              </a:ext>
            </a:extLst>
          </p:cNvPr>
          <p:cNvSpPr txBox="1"/>
          <p:nvPr/>
        </p:nvSpPr>
        <p:spPr>
          <a:xfrm>
            <a:off x="954786" y="4256979"/>
            <a:ext cx="4110990" cy="574040"/>
          </a:xfrm>
          <a:prstGeom prst="rect">
            <a:avLst/>
          </a:prstGeom>
        </p:spPr>
        <p:txBody>
          <a:bodyPr vert="horz" wrap="square" lIns="0" tIns="12700" rIns="0" bIns="0" rtlCol="0">
            <a:spAutoFit/>
          </a:bodyPr>
          <a:lstStyle/>
          <a:p>
            <a:pPr marL="12700" marR="5080">
              <a:lnSpc>
                <a:spcPct val="100000"/>
              </a:lnSpc>
              <a:spcBef>
                <a:spcPts val="100"/>
              </a:spcBef>
            </a:pPr>
            <a:r>
              <a:rPr sz="1800" dirty="0">
                <a:solidFill>
                  <a:srgbClr val="FF0000"/>
                </a:solidFill>
                <a:latin typeface="Tahoma"/>
                <a:cs typeface="Tahoma"/>
              </a:rPr>
              <a:t>The </a:t>
            </a:r>
            <a:r>
              <a:rPr sz="1800" spc="-10" dirty="0">
                <a:solidFill>
                  <a:srgbClr val="FF0000"/>
                </a:solidFill>
                <a:latin typeface="Tahoma"/>
                <a:cs typeface="Tahoma"/>
              </a:rPr>
              <a:t>word </a:t>
            </a:r>
            <a:r>
              <a:rPr sz="1800" dirty="0">
                <a:solidFill>
                  <a:srgbClr val="FF0000"/>
                </a:solidFill>
                <a:latin typeface="Tahoma"/>
                <a:cs typeface="Tahoma"/>
              </a:rPr>
              <a:t>is </a:t>
            </a:r>
            <a:r>
              <a:rPr sz="1800" spc="-10" dirty="0">
                <a:solidFill>
                  <a:srgbClr val="FF0000"/>
                </a:solidFill>
                <a:latin typeface="Tahoma"/>
                <a:cs typeface="Tahoma"/>
              </a:rPr>
              <a:t>more </a:t>
            </a:r>
            <a:r>
              <a:rPr sz="1800" spc="-5" dirty="0">
                <a:solidFill>
                  <a:srgbClr val="FF0000"/>
                </a:solidFill>
                <a:latin typeface="Tahoma"/>
                <a:cs typeface="Tahoma"/>
              </a:rPr>
              <a:t>important </a:t>
            </a:r>
            <a:r>
              <a:rPr sz="1800" dirty="0">
                <a:solidFill>
                  <a:srgbClr val="FF0000"/>
                </a:solidFill>
                <a:latin typeface="Tahoma"/>
                <a:cs typeface="Tahoma"/>
              </a:rPr>
              <a:t>if it appears  </a:t>
            </a:r>
            <a:r>
              <a:rPr sz="1800" spc="-10" dirty="0">
                <a:solidFill>
                  <a:srgbClr val="FF0000"/>
                </a:solidFill>
                <a:latin typeface="Tahoma"/>
                <a:cs typeface="Tahoma"/>
              </a:rPr>
              <a:t>several </a:t>
            </a:r>
            <a:r>
              <a:rPr sz="1800" spc="-5" dirty="0">
                <a:solidFill>
                  <a:srgbClr val="FF0000"/>
                </a:solidFill>
                <a:latin typeface="Tahoma"/>
                <a:cs typeface="Tahoma"/>
              </a:rPr>
              <a:t>times </a:t>
            </a:r>
            <a:r>
              <a:rPr sz="1800" spc="-10" dirty="0">
                <a:solidFill>
                  <a:srgbClr val="FF0000"/>
                </a:solidFill>
                <a:latin typeface="Tahoma"/>
                <a:cs typeface="Tahoma"/>
              </a:rPr>
              <a:t>in </a:t>
            </a:r>
            <a:r>
              <a:rPr sz="1800" dirty="0">
                <a:solidFill>
                  <a:srgbClr val="FF0000"/>
                </a:solidFill>
                <a:latin typeface="Tahoma"/>
                <a:cs typeface="Tahoma"/>
              </a:rPr>
              <a:t>a </a:t>
            </a:r>
            <a:r>
              <a:rPr sz="1800" spc="-5" dirty="0">
                <a:solidFill>
                  <a:srgbClr val="FF0000"/>
                </a:solidFill>
                <a:latin typeface="Tahoma"/>
                <a:cs typeface="Tahoma"/>
              </a:rPr>
              <a:t>target</a:t>
            </a:r>
            <a:r>
              <a:rPr sz="1800" spc="40" dirty="0">
                <a:solidFill>
                  <a:srgbClr val="FF0000"/>
                </a:solidFill>
                <a:latin typeface="Tahoma"/>
                <a:cs typeface="Tahoma"/>
              </a:rPr>
              <a:t> </a:t>
            </a:r>
            <a:r>
              <a:rPr sz="1800" spc="-5" dirty="0">
                <a:solidFill>
                  <a:srgbClr val="FF0000"/>
                </a:solidFill>
                <a:latin typeface="Tahoma"/>
                <a:cs typeface="Tahoma"/>
              </a:rPr>
              <a:t>document</a:t>
            </a:r>
            <a:endParaRPr sz="1800" dirty="0">
              <a:latin typeface="Tahoma"/>
              <a:cs typeface="Tahoma"/>
            </a:endParaRPr>
          </a:p>
        </p:txBody>
      </p:sp>
      <p:sp>
        <p:nvSpPr>
          <p:cNvPr id="9" name="object 12">
            <a:extLst>
              <a:ext uri="{FF2B5EF4-FFF2-40B4-BE49-F238E27FC236}">
                <a16:creationId xmlns:a16="http://schemas.microsoft.com/office/drawing/2014/main" id="{8009BA35-BD2B-4F9B-88FD-4A646EA1E931}"/>
              </a:ext>
            </a:extLst>
          </p:cNvPr>
          <p:cNvSpPr/>
          <p:nvPr/>
        </p:nvSpPr>
        <p:spPr>
          <a:xfrm>
            <a:off x="6151292" y="2765921"/>
            <a:ext cx="1295839" cy="1633006"/>
          </a:xfrm>
          <a:custGeom>
            <a:avLst/>
            <a:gdLst/>
            <a:ahLst/>
            <a:cxnLst/>
            <a:rect l="l" t="t" r="r" b="b"/>
            <a:pathLst>
              <a:path w="1681479" h="2012950">
                <a:moveTo>
                  <a:pt x="53699" y="54417"/>
                </a:moveTo>
                <a:lnTo>
                  <a:pt x="43940" y="62568"/>
                </a:lnTo>
                <a:lnTo>
                  <a:pt x="1671574" y="2012695"/>
                </a:lnTo>
                <a:lnTo>
                  <a:pt x="1681226" y="2004567"/>
                </a:lnTo>
                <a:lnTo>
                  <a:pt x="53699" y="54417"/>
                </a:lnTo>
                <a:close/>
              </a:path>
              <a:path w="1681479" h="2012950">
                <a:moveTo>
                  <a:pt x="0" y="0"/>
                </a:moveTo>
                <a:lnTo>
                  <a:pt x="19557" y="82930"/>
                </a:lnTo>
                <a:lnTo>
                  <a:pt x="43940" y="62568"/>
                </a:lnTo>
                <a:lnTo>
                  <a:pt x="35814" y="52831"/>
                </a:lnTo>
                <a:lnTo>
                  <a:pt x="45593" y="44703"/>
                </a:lnTo>
                <a:lnTo>
                  <a:pt x="65331" y="44703"/>
                </a:lnTo>
                <a:lnTo>
                  <a:pt x="78104" y="34035"/>
                </a:lnTo>
                <a:lnTo>
                  <a:pt x="0" y="0"/>
                </a:lnTo>
                <a:close/>
              </a:path>
              <a:path w="1681479" h="2012950">
                <a:moveTo>
                  <a:pt x="45593" y="44703"/>
                </a:moveTo>
                <a:lnTo>
                  <a:pt x="35814" y="52831"/>
                </a:lnTo>
                <a:lnTo>
                  <a:pt x="43940" y="62568"/>
                </a:lnTo>
                <a:lnTo>
                  <a:pt x="53699" y="54417"/>
                </a:lnTo>
                <a:lnTo>
                  <a:pt x="45593" y="44703"/>
                </a:lnTo>
                <a:close/>
              </a:path>
              <a:path w="1681479" h="2012950">
                <a:moveTo>
                  <a:pt x="65331" y="44703"/>
                </a:moveTo>
                <a:lnTo>
                  <a:pt x="45593" y="44703"/>
                </a:lnTo>
                <a:lnTo>
                  <a:pt x="53699" y="54417"/>
                </a:lnTo>
                <a:lnTo>
                  <a:pt x="65331" y="44703"/>
                </a:lnTo>
                <a:close/>
              </a:path>
            </a:pathLst>
          </a:custGeom>
          <a:solidFill>
            <a:srgbClr val="000000"/>
          </a:solidFill>
        </p:spPr>
        <p:txBody>
          <a:bodyPr wrap="square" lIns="0" tIns="0" rIns="0" bIns="0" rtlCol="0"/>
          <a:lstStyle/>
          <a:p>
            <a:endParaRPr/>
          </a:p>
        </p:txBody>
      </p:sp>
      <p:sp>
        <p:nvSpPr>
          <p:cNvPr id="10" name="object 13">
            <a:extLst>
              <a:ext uri="{FF2B5EF4-FFF2-40B4-BE49-F238E27FC236}">
                <a16:creationId xmlns:a16="http://schemas.microsoft.com/office/drawing/2014/main" id="{DC9EA52E-8A05-48F6-B228-856F28B265D3}"/>
              </a:ext>
            </a:extLst>
          </p:cNvPr>
          <p:cNvSpPr txBox="1"/>
          <p:nvPr/>
        </p:nvSpPr>
        <p:spPr>
          <a:xfrm>
            <a:off x="5614207" y="4360711"/>
            <a:ext cx="3241675" cy="574040"/>
          </a:xfrm>
          <a:prstGeom prst="rect">
            <a:avLst/>
          </a:prstGeom>
        </p:spPr>
        <p:txBody>
          <a:bodyPr vert="horz" wrap="square" lIns="0" tIns="12700" rIns="0" bIns="0" rtlCol="0">
            <a:spAutoFit/>
          </a:bodyPr>
          <a:lstStyle/>
          <a:p>
            <a:pPr marL="12700" marR="5080">
              <a:lnSpc>
                <a:spcPct val="100000"/>
              </a:lnSpc>
              <a:spcBef>
                <a:spcPts val="100"/>
              </a:spcBef>
            </a:pPr>
            <a:r>
              <a:rPr sz="1800" dirty="0">
                <a:solidFill>
                  <a:srgbClr val="FF0000"/>
                </a:solidFill>
                <a:latin typeface="Tahoma"/>
                <a:cs typeface="Tahoma"/>
              </a:rPr>
              <a:t>The </a:t>
            </a:r>
            <a:r>
              <a:rPr sz="1800" spc="-10" dirty="0">
                <a:solidFill>
                  <a:srgbClr val="FF0000"/>
                </a:solidFill>
                <a:latin typeface="Tahoma"/>
                <a:cs typeface="Tahoma"/>
              </a:rPr>
              <a:t>word </a:t>
            </a:r>
            <a:r>
              <a:rPr sz="1800" dirty="0">
                <a:solidFill>
                  <a:srgbClr val="FF0000"/>
                </a:solidFill>
                <a:latin typeface="Tahoma"/>
                <a:cs typeface="Tahoma"/>
              </a:rPr>
              <a:t>is </a:t>
            </a:r>
            <a:r>
              <a:rPr sz="1800" spc="-10" dirty="0">
                <a:solidFill>
                  <a:srgbClr val="FF0000"/>
                </a:solidFill>
                <a:latin typeface="Tahoma"/>
                <a:cs typeface="Tahoma"/>
              </a:rPr>
              <a:t>more </a:t>
            </a:r>
            <a:r>
              <a:rPr sz="1800" spc="-5" dirty="0">
                <a:solidFill>
                  <a:srgbClr val="FF0000"/>
                </a:solidFill>
                <a:latin typeface="Tahoma"/>
                <a:cs typeface="Tahoma"/>
              </a:rPr>
              <a:t>important </a:t>
            </a:r>
            <a:r>
              <a:rPr sz="1800" dirty="0">
                <a:solidFill>
                  <a:srgbClr val="FF0000"/>
                </a:solidFill>
                <a:latin typeface="Tahoma"/>
                <a:cs typeface="Tahoma"/>
              </a:rPr>
              <a:t>if it  appears </a:t>
            </a:r>
            <a:r>
              <a:rPr sz="1800" spc="-5" dirty="0">
                <a:solidFill>
                  <a:srgbClr val="FF0000"/>
                </a:solidFill>
                <a:latin typeface="Tahoma"/>
                <a:cs typeface="Tahoma"/>
              </a:rPr>
              <a:t>in </a:t>
            </a:r>
            <a:r>
              <a:rPr sz="1800" dirty="0">
                <a:solidFill>
                  <a:srgbClr val="FF0000"/>
                </a:solidFill>
                <a:latin typeface="Tahoma"/>
                <a:cs typeface="Tahoma"/>
              </a:rPr>
              <a:t>less</a:t>
            </a:r>
            <a:r>
              <a:rPr sz="1800" spc="-15" dirty="0">
                <a:solidFill>
                  <a:srgbClr val="FF0000"/>
                </a:solidFill>
                <a:latin typeface="Tahoma"/>
                <a:cs typeface="Tahoma"/>
              </a:rPr>
              <a:t> </a:t>
            </a:r>
            <a:r>
              <a:rPr sz="1800" spc="-5" dirty="0">
                <a:solidFill>
                  <a:srgbClr val="FF0000"/>
                </a:solidFill>
                <a:latin typeface="Tahoma"/>
                <a:cs typeface="Tahoma"/>
              </a:rPr>
              <a:t>documents</a:t>
            </a:r>
            <a:endParaRPr sz="1800" dirty="0">
              <a:latin typeface="Tahoma"/>
              <a:cs typeface="Tahoma"/>
            </a:endParaRPr>
          </a:p>
        </p:txBody>
      </p:sp>
    </p:spTree>
    <p:extLst>
      <p:ext uri="{BB962C8B-B14F-4D97-AF65-F5344CB8AC3E}">
        <p14:creationId xmlns:p14="http://schemas.microsoft.com/office/powerpoint/2010/main" val="1076716373"/>
      </p:ext>
    </p:extLst>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2569657" y="101968"/>
            <a:ext cx="6528741" cy="566063"/>
          </a:xfrm>
          <a:prstGeom prst="rect">
            <a:avLst/>
          </a:prstGeom>
        </p:spPr>
        <p:txBody>
          <a:bodyPr lIns="91425" tIns="91425" rIns="91425" bIns="91425" anchor="b" anchorCtr="0">
            <a:noAutofit/>
          </a:bodyPr>
          <a:lstStyle/>
          <a:p>
            <a:r>
              <a:rPr lang="en-US" sz="3200" dirty="0"/>
              <a:t>TF-IDF (Example)  </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4" name="TextBox 3">
            <a:extLst>
              <a:ext uri="{FF2B5EF4-FFF2-40B4-BE49-F238E27FC236}">
                <a16:creationId xmlns:a16="http://schemas.microsoft.com/office/drawing/2014/main" id="{4B60F58B-2368-3568-6496-17C25F03DDDF}"/>
              </a:ext>
            </a:extLst>
          </p:cNvPr>
          <p:cNvSpPr txBox="1"/>
          <p:nvPr/>
        </p:nvSpPr>
        <p:spPr>
          <a:xfrm>
            <a:off x="1837627" y="646610"/>
            <a:ext cx="6890657" cy="4401205"/>
          </a:xfrm>
          <a:prstGeom prst="rect">
            <a:avLst/>
          </a:prstGeom>
          <a:noFill/>
        </p:spPr>
        <p:txBody>
          <a:bodyPr wrap="square">
            <a:spAutoFit/>
          </a:bodyPr>
          <a:lstStyle/>
          <a:p>
            <a:pPr algn="just"/>
            <a:endParaRPr lang="en-US" dirty="0">
              <a:solidFill>
                <a:srgbClr val="FFC000"/>
              </a:solidFill>
              <a:latin typeface="Muli"/>
            </a:endParaRPr>
          </a:p>
          <a:p>
            <a:pPr algn="just"/>
            <a:r>
              <a:rPr lang="en-US" dirty="0">
                <a:solidFill>
                  <a:srgbClr val="FFC000"/>
                </a:solidFill>
                <a:latin typeface="Muli"/>
              </a:rPr>
              <a:t>Let’s first put a formal definition around TF-IDF. Here’s how Wikipedia puts it:</a:t>
            </a:r>
          </a:p>
          <a:p>
            <a:pPr algn="just"/>
            <a:endParaRPr lang="en-US" dirty="0">
              <a:solidFill>
                <a:srgbClr val="FFC000"/>
              </a:solidFill>
              <a:latin typeface="Muli"/>
            </a:endParaRPr>
          </a:p>
          <a:p>
            <a:pPr algn="just"/>
            <a:r>
              <a:rPr lang="en-US" dirty="0">
                <a:solidFill>
                  <a:srgbClr val="FFC000"/>
                </a:solidFill>
                <a:latin typeface="Muli"/>
              </a:rPr>
              <a:t>“Term frequency–inverse document frequency, is a numerical statistic that is intended to reflect how important a word is to a document in a collection or corpus.</a:t>
            </a:r>
          </a:p>
          <a:p>
            <a:pPr algn="just"/>
            <a:endParaRPr lang="en-US" dirty="0">
              <a:solidFill>
                <a:srgbClr val="FFC000"/>
              </a:solidFill>
              <a:latin typeface="Muli"/>
            </a:endParaRPr>
          </a:p>
          <a:p>
            <a:pPr marL="285750" indent="-285750" algn="l">
              <a:buFont typeface="Wingdings" panose="05000000000000000000" pitchFamily="2" charset="2"/>
              <a:buChar char="Ø"/>
            </a:pPr>
            <a:r>
              <a:rPr lang="en-US" b="1" dirty="0">
                <a:solidFill>
                  <a:srgbClr val="FFC000"/>
                </a:solidFill>
                <a:latin typeface="Muli"/>
              </a:rPr>
              <a:t>Term Frequency (TF)</a:t>
            </a:r>
          </a:p>
          <a:p>
            <a:pPr marL="285750" indent="-285750" algn="l">
              <a:buFont typeface="Wingdings" panose="05000000000000000000" pitchFamily="2" charset="2"/>
              <a:buChar char="Ø"/>
            </a:pPr>
            <a:endParaRPr lang="en-US" b="1" dirty="0">
              <a:solidFill>
                <a:srgbClr val="FFC000"/>
              </a:solidFill>
              <a:latin typeface="Muli"/>
            </a:endParaRPr>
          </a:p>
          <a:p>
            <a:pPr algn="just"/>
            <a:r>
              <a:rPr lang="en-US" dirty="0">
                <a:solidFill>
                  <a:srgbClr val="FFC000"/>
                </a:solidFill>
                <a:latin typeface="Muli"/>
              </a:rPr>
              <a:t>Let’s first understand Term Frequent (TF). It is a measure of how frequently a term, t, appears in a document, d:</a:t>
            </a:r>
          </a:p>
          <a:p>
            <a:pPr algn="just"/>
            <a:endParaRPr lang="en-US" dirty="0">
              <a:solidFill>
                <a:srgbClr val="FFC000"/>
              </a:solidFill>
              <a:latin typeface="Muli"/>
            </a:endParaRPr>
          </a:p>
          <a:p>
            <a:pPr algn="just"/>
            <a:endParaRPr lang="en-US" dirty="0">
              <a:solidFill>
                <a:srgbClr val="FFC000"/>
              </a:solidFill>
              <a:latin typeface="Muli"/>
            </a:endParaRPr>
          </a:p>
          <a:p>
            <a:pPr algn="just"/>
            <a:endParaRPr lang="en-US" dirty="0">
              <a:solidFill>
                <a:srgbClr val="FFC000"/>
              </a:solidFill>
              <a:latin typeface="Muli"/>
            </a:endParaRPr>
          </a:p>
          <a:p>
            <a:pPr algn="just"/>
            <a:endParaRPr lang="en-US" dirty="0">
              <a:solidFill>
                <a:srgbClr val="FFC000"/>
              </a:solidFill>
              <a:latin typeface="Muli"/>
            </a:endParaRPr>
          </a:p>
          <a:p>
            <a:pPr algn="just"/>
            <a:endParaRPr lang="en-US" dirty="0">
              <a:solidFill>
                <a:srgbClr val="FFC000"/>
              </a:solidFill>
              <a:latin typeface="Muli"/>
            </a:endParaRPr>
          </a:p>
          <a:p>
            <a:pPr algn="just"/>
            <a:endParaRPr lang="en-US" dirty="0">
              <a:solidFill>
                <a:srgbClr val="FFC000"/>
              </a:solidFill>
              <a:latin typeface="Muli"/>
            </a:endParaRPr>
          </a:p>
          <a:p>
            <a:pPr algn="just"/>
            <a:endParaRPr lang="en-US" dirty="0">
              <a:solidFill>
                <a:srgbClr val="FFC000"/>
              </a:solidFill>
              <a:latin typeface="Muli"/>
            </a:endParaRPr>
          </a:p>
          <a:p>
            <a:pPr algn="just"/>
            <a:r>
              <a:rPr lang="en-US" dirty="0">
                <a:solidFill>
                  <a:srgbClr val="FFC000"/>
                </a:solidFill>
                <a:latin typeface="Muli"/>
              </a:rPr>
              <a:t>Here, in the numerator, n is the number of times the term “t” appears in the document “d”. Thus, each document and term would have its own TF value.</a:t>
            </a:r>
          </a:p>
          <a:p>
            <a:pPr algn="just"/>
            <a:endParaRPr lang="en-US" dirty="0">
              <a:solidFill>
                <a:srgbClr val="FFC000"/>
              </a:solidFill>
              <a:latin typeface="Muli"/>
            </a:endParaRPr>
          </a:p>
        </p:txBody>
      </p:sp>
      <p:pic>
        <p:nvPicPr>
          <p:cNvPr id="6" name="Picture 5">
            <a:extLst>
              <a:ext uri="{FF2B5EF4-FFF2-40B4-BE49-F238E27FC236}">
                <a16:creationId xmlns:a16="http://schemas.microsoft.com/office/drawing/2014/main" id="{0D3198F3-B0D6-07EC-068C-361FD229F351}"/>
              </a:ext>
            </a:extLst>
          </p:cNvPr>
          <p:cNvPicPr>
            <a:picLocks noChangeAspect="1"/>
          </p:cNvPicPr>
          <p:nvPr/>
        </p:nvPicPr>
        <p:blipFill>
          <a:blip r:embed="rId3"/>
          <a:stretch>
            <a:fillRect/>
          </a:stretch>
        </p:blipFill>
        <p:spPr>
          <a:xfrm>
            <a:off x="2327851" y="3046372"/>
            <a:ext cx="5753100" cy="781050"/>
          </a:xfrm>
          <a:prstGeom prst="rect">
            <a:avLst/>
          </a:prstGeom>
        </p:spPr>
      </p:pic>
    </p:spTree>
    <p:extLst>
      <p:ext uri="{BB962C8B-B14F-4D97-AF65-F5344CB8AC3E}">
        <p14:creationId xmlns:p14="http://schemas.microsoft.com/office/powerpoint/2010/main" val="3125240384"/>
      </p:ext>
    </p:extLst>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2569657" y="101968"/>
            <a:ext cx="6528741" cy="566063"/>
          </a:xfrm>
          <a:prstGeom prst="rect">
            <a:avLst/>
          </a:prstGeom>
        </p:spPr>
        <p:txBody>
          <a:bodyPr lIns="91425" tIns="91425" rIns="91425" bIns="91425" anchor="b" anchorCtr="0">
            <a:noAutofit/>
          </a:bodyPr>
          <a:lstStyle/>
          <a:p>
            <a:r>
              <a:rPr lang="en-US" sz="3200" dirty="0"/>
              <a:t>TF-IDF (Example)  </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4" name="TextBox 3">
            <a:extLst>
              <a:ext uri="{FF2B5EF4-FFF2-40B4-BE49-F238E27FC236}">
                <a16:creationId xmlns:a16="http://schemas.microsoft.com/office/drawing/2014/main" id="{4B60F58B-2368-3568-6496-17C25F03DDDF}"/>
              </a:ext>
            </a:extLst>
          </p:cNvPr>
          <p:cNvSpPr txBox="1"/>
          <p:nvPr/>
        </p:nvSpPr>
        <p:spPr>
          <a:xfrm>
            <a:off x="2301612" y="601355"/>
            <a:ext cx="7064829" cy="1384995"/>
          </a:xfrm>
          <a:prstGeom prst="rect">
            <a:avLst/>
          </a:prstGeom>
          <a:noFill/>
        </p:spPr>
        <p:txBody>
          <a:bodyPr wrap="square">
            <a:spAutoFit/>
          </a:bodyPr>
          <a:lstStyle/>
          <a:p>
            <a:pPr algn="just"/>
            <a:r>
              <a:rPr lang="en-US" b="1" dirty="0">
                <a:solidFill>
                  <a:srgbClr val="FFC000"/>
                </a:solidFill>
                <a:latin typeface="Muli"/>
              </a:rPr>
              <a:t>Term Frequency (TF)</a:t>
            </a:r>
          </a:p>
          <a:p>
            <a:pPr algn="just"/>
            <a:r>
              <a:rPr lang="en-US" dirty="0">
                <a:solidFill>
                  <a:srgbClr val="FFC000"/>
                </a:solidFill>
                <a:latin typeface="Muli"/>
              </a:rPr>
              <a:t>Let’s recall the three types of movie reviews we saw earlier:</a:t>
            </a:r>
          </a:p>
          <a:p>
            <a:pPr marL="285750" indent="-285750" algn="l">
              <a:buFont typeface="Arial" panose="020B0604020202020204" pitchFamily="34" charset="0"/>
              <a:buChar char="•"/>
            </a:pPr>
            <a:r>
              <a:rPr lang="en-US" dirty="0">
                <a:solidFill>
                  <a:srgbClr val="FFC000"/>
                </a:solidFill>
                <a:latin typeface="Muli"/>
              </a:rPr>
              <a:t>Document 1 (Review 1): 	This movie is very scary and long</a:t>
            </a:r>
          </a:p>
          <a:p>
            <a:pPr marL="285750" indent="-285750" algn="l">
              <a:buFont typeface="Arial" panose="020B0604020202020204" pitchFamily="34" charset="0"/>
              <a:buChar char="•"/>
            </a:pPr>
            <a:r>
              <a:rPr lang="en-US" dirty="0">
                <a:solidFill>
                  <a:srgbClr val="FFC000"/>
                </a:solidFill>
                <a:latin typeface="Muli"/>
              </a:rPr>
              <a:t>Document 2 (Review 2): 	This movie is not scary and is slow</a:t>
            </a:r>
          </a:p>
          <a:p>
            <a:pPr marL="285750" indent="-285750" algn="l">
              <a:buFont typeface="Arial" panose="020B0604020202020204" pitchFamily="34" charset="0"/>
              <a:buChar char="•"/>
            </a:pPr>
            <a:r>
              <a:rPr lang="en-US" dirty="0">
                <a:solidFill>
                  <a:srgbClr val="FFC000"/>
                </a:solidFill>
                <a:latin typeface="Muli"/>
              </a:rPr>
              <a:t>Document 3 (Review 3):	 This movie is spooky and good</a:t>
            </a:r>
          </a:p>
          <a:p>
            <a:pPr marL="285750" indent="-285750" algn="l">
              <a:buFont typeface="Arial" panose="020B0604020202020204" pitchFamily="34" charset="0"/>
              <a:buChar char="•"/>
            </a:pPr>
            <a:endParaRPr lang="en-US" dirty="0">
              <a:solidFill>
                <a:srgbClr val="FFC000"/>
              </a:solidFill>
              <a:latin typeface="Muli"/>
            </a:endParaRPr>
          </a:p>
        </p:txBody>
      </p:sp>
      <p:sp>
        <p:nvSpPr>
          <p:cNvPr id="7" name="TextBox 6">
            <a:extLst>
              <a:ext uri="{FF2B5EF4-FFF2-40B4-BE49-F238E27FC236}">
                <a16:creationId xmlns:a16="http://schemas.microsoft.com/office/drawing/2014/main" id="{AA2D2CDF-2EBF-E7FB-2698-79904C4F6323}"/>
              </a:ext>
            </a:extLst>
          </p:cNvPr>
          <p:cNvSpPr txBox="1"/>
          <p:nvPr/>
        </p:nvSpPr>
        <p:spPr>
          <a:xfrm>
            <a:off x="685800" y="1932989"/>
            <a:ext cx="8213271" cy="2893100"/>
          </a:xfrm>
          <a:prstGeom prst="rect">
            <a:avLst/>
          </a:prstGeom>
          <a:noFill/>
        </p:spPr>
        <p:txBody>
          <a:bodyPr wrap="square">
            <a:spAutoFit/>
          </a:bodyPr>
          <a:lstStyle/>
          <a:p>
            <a:r>
              <a:rPr lang="en-US" dirty="0">
                <a:solidFill>
                  <a:srgbClr val="FFC000"/>
                </a:solidFill>
                <a:latin typeface="Muli"/>
              </a:rPr>
              <a:t>We will again use the same vocabulary we had built in the Bag-of-Words model to show how to calculate the TF for Review #2 as an example :  ‘ This movie is not scary and is slow’</a:t>
            </a:r>
          </a:p>
          <a:p>
            <a:endParaRPr lang="en-US" dirty="0">
              <a:solidFill>
                <a:srgbClr val="FFC000"/>
              </a:solidFill>
              <a:latin typeface="Muli"/>
            </a:endParaRPr>
          </a:p>
          <a:p>
            <a:r>
              <a:rPr lang="en-US" dirty="0">
                <a:solidFill>
                  <a:srgbClr val="FFC000"/>
                </a:solidFill>
                <a:latin typeface="Muli"/>
              </a:rPr>
              <a:t>	Vocabulary: ‘This’, ‘movie’, ‘is’, ‘very’, ‘scary’, ‘and’, ‘long’, ‘not’,  ‘slow’, ‘spooky’,  ‘good’</a:t>
            </a:r>
          </a:p>
          <a:p>
            <a:endParaRPr lang="en-US" dirty="0">
              <a:solidFill>
                <a:srgbClr val="FFC000"/>
              </a:solidFill>
              <a:latin typeface="Muli"/>
            </a:endParaRPr>
          </a:p>
          <a:p>
            <a:r>
              <a:rPr lang="en-US" dirty="0">
                <a:solidFill>
                  <a:srgbClr val="FFC000"/>
                </a:solidFill>
                <a:latin typeface="Muli"/>
              </a:rPr>
              <a:t>		Number of words in Review 2 = 8</a:t>
            </a:r>
          </a:p>
          <a:p>
            <a:endParaRPr lang="en-US" dirty="0">
              <a:solidFill>
                <a:srgbClr val="FFC000"/>
              </a:solidFill>
              <a:latin typeface="Muli"/>
            </a:endParaRPr>
          </a:p>
          <a:p>
            <a:r>
              <a:rPr lang="en-US" dirty="0">
                <a:solidFill>
                  <a:srgbClr val="FFC000"/>
                </a:solidFill>
                <a:latin typeface="Muli"/>
              </a:rPr>
              <a:t>TF for the word ‘this’ = (number of times ‘this’ appears in review 2)/(number of terms in review 2) = 1/8</a:t>
            </a:r>
          </a:p>
          <a:p>
            <a:r>
              <a:rPr lang="en-US" dirty="0">
                <a:solidFill>
                  <a:srgbClr val="FFC000"/>
                </a:solidFill>
                <a:latin typeface="Muli"/>
              </a:rPr>
              <a:t>Similarly for other words in review # 2 we have : </a:t>
            </a:r>
          </a:p>
          <a:p>
            <a:endParaRPr lang="en-US" dirty="0">
              <a:solidFill>
                <a:srgbClr val="FFC000"/>
              </a:solidFill>
              <a:latin typeface="Muli"/>
            </a:endParaRPr>
          </a:p>
          <a:p>
            <a:r>
              <a:rPr lang="en-US" dirty="0">
                <a:solidFill>
                  <a:srgbClr val="FFC000"/>
                </a:solidFill>
                <a:latin typeface="Muli"/>
              </a:rPr>
              <a:t>TF(‘movie’) = 1/8,	TF(‘is’) = 2/8 = 1/4, 	TF(‘very’) = 0/8 = 0</a:t>
            </a:r>
          </a:p>
          <a:p>
            <a:r>
              <a:rPr lang="en-US" dirty="0">
                <a:solidFill>
                  <a:srgbClr val="FFC000"/>
                </a:solidFill>
                <a:latin typeface="Muli"/>
              </a:rPr>
              <a:t>TF(‘scary’) = 1/8,	TF(‘and’) = 1/8, 	TF(‘long’) = 0/8 = 0</a:t>
            </a:r>
          </a:p>
          <a:p>
            <a:r>
              <a:rPr lang="en-US" dirty="0">
                <a:solidFill>
                  <a:srgbClr val="FFC000"/>
                </a:solidFill>
                <a:latin typeface="Muli"/>
              </a:rPr>
              <a:t>TF(‘not’) = 1/8,	TF(‘slow’) = 1/8,	TF( ‘spooky’) = 0/8 = 0, 	TF(‘good’) = 0/8 = 0</a:t>
            </a:r>
            <a:endParaRPr lang="en-CA" dirty="0">
              <a:solidFill>
                <a:srgbClr val="FFC000"/>
              </a:solidFill>
              <a:latin typeface="Muli"/>
            </a:endParaRPr>
          </a:p>
        </p:txBody>
      </p:sp>
    </p:spTree>
    <p:extLst>
      <p:ext uri="{BB962C8B-B14F-4D97-AF65-F5344CB8AC3E}">
        <p14:creationId xmlns:p14="http://schemas.microsoft.com/office/powerpoint/2010/main" val="2397878014"/>
      </p:ext>
    </p:extLst>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2569657" y="101968"/>
            <a:ext cx="6528741" cy="566063"/>
          </a:xfrm>
          <a:prstGeom prst="rect">
            <a:avLst/>
          </a:prstGeom>
        </p:spPr>
        <p:txBody>
          <a:bodyPr lIns="91425" tIns="91425" rIns="91425" bIns="91425" anchor="b" anchorCtr="0">
            <a:noAutofit/>
          </a:bodyPr>
          <a:lstStyle/>
          <a:p>
            <a:r>
              <a:rPr lang="en-US" sz="3200" dirty="0"/>
              <a:t>TF-IDF (Example)  </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4" name="TextBox 3">
            <a:extLst>
              <a:ext uri="{FF2B5EF4-FFF2-40B4-BE49-F238E27FC236}">
                <a16:creationId xmlns:a16="http://schemas.microsoft.com/office/drawing/2014/main" id="{4B60F58B-2368-3568-6496-17C25F03DDDF}"/>
              </a:ext>
            </a:extLst>
          </p:cNvPr>
          <p:cNvSpPr txBox="1"/>
          <p:nvPr/>
        </p:nvSpPr>
        <p:spPr>
          <a:xfrm>
            <a:off x="2253343" y="575698"/>
            <a:ext cx="6890657" cy="984885"/>
          </a:xfrm>
          <a:prstGeom prst="rect">
            <a:avLst/>
          </a:prstGeom>
          <a:noFill/>
        </p:spPr>
        <p:txBody>
          <a:bodyPr wrap="square">
            <a:spAutoFit/>
          </a:bodyPr>
          <a:lstStyle/>
          <a:p>
            <a:pPr algn="just"/>
            <a:r>
              <a:rPr lang="en-US" b="1" dirty="0">
                <a:solidFill>
                  <a:srgbClr val="FFC000"/>
                </a:solidFill>
                <a:latin typeface="Muli"/>
              </a:rPr>
              <a:t>Term Frequency (TF)</a:t>
            </a:r>
          </a:p>
          <a:p>
            <a:pPr algn="just"/>
            <a:endParaRPr lang="en-US" dirty="0">
              <a:solidFill>
                <a:srgbClr val="FFC000"/>
              </a:solidFill>
              <a:latin typeface="Muli"/>
            </a:endParaRPr>
          </a:p>
          <a:p>
            <a:pPr algn="just"/>
            <a:r>
              <a:rPr lang="en-US" dirty="0">
                <a:solidFill>
                  <a:srgbClr val="FFC000"/>
                </a:solidFill>
                <a:latin typeface="Muli"/>
              </a:rPr>
              <a:t>We can calculate the </a:t>
            </a:r>
            <a:r>
              <a:rPr lang="en-US" sz="1600" b="1" dirty="0">
                <a:solidFill>
                  <a:srgbClr val="FFC000"/>
                </a:solidFill>
                <a:latin typeface="Muli"/>
              </a:rPr>
              <a:t>term frequencies (TF) </a:t>
            </a:r>
            <a:r>
              <a:rPr lang="en-US" dirty="0">
                <a:solidFill>
                  <a:srgbClr val="FFC000"/>
                </a:solidFill>
                <a:latin typeface="Muli"/>
              </a:rPr>
              <a:t>for all the terms and all the reviews in this manner:</a:t>
            </a:r>
          </a:p>
        </p:txBody>
      </p:sp>
      <p:pic>
        <p:nvPicPr>
          <p:cNvPr id="2" name="Picture 1">
            <a:extLst>
              <a:ext uri="{FF2B5EF4-FFF2-40B4-BE49-F238E27FC236}">
                <a16:creationId xmlns:a16="http://schemas.microsoft.com/office/drawing/2014/main" id="{ADDB3B9F-DABB-9078-C94B-6799EA925154}"/>
              </a:ext>
            </a:extLst>
          </p:cNvPr>
          <p:cNvPicPr>
            <a:picLocks noChangeAspect="1"/>
          </p:cNvPicPr>
          <p:nvPr/>
        </p:nvPicPr>
        <p:blipFill>
          <a:blip r:embed="rId3"/>
          <a:stretch>
            <a:fillRect/>
          </a:stretch>
        </p:blipFill>
        <p:spPr>
          <a:xfrm>
            <a:off x="2463014" y="1560583"/>
            <a:ext cx="5874137" cy="3274860"/>
          </a:xfrm>
          <a:prstGeom prst="rect">
            <a:avLst/>
          </a:prstGeom>
        </p:spPr>
      </p:pic>
    </p:spTree>
    <p:extLst>
      <p:ext uri="{BB962C8B-B14F-4D97-AF65-F5344CB8AC3E}">
        <p14:creationId xmlns:p14="http://schemas.microsoft.com/office/powerpoint/2010/main" val="1913916253"/>
      </p:ext>
    </p:extLst>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2569657" y="101968"/>
            <a:ext cx="6528741" cy="566063"/>
          </a:xfrm>
          <a:prstGeom prst="rect">
            <a:avLst/>
          </a:prstGeom>
        </p:spPr>
        <p:txBody>
          <a:bodyPr lIns="91425" tIns="91425" rIns="91425" bIns="91425" anchor="b" anchorCtr="0">
            <a:noAutofit/>
          </a:bodyPr>
          <a:lstStyle/>
          <a:p>
            <a:r>
              <a:rPr lang="en-US" sz="3200" dirty="0"/>
              <a:t>TF-IDF (Example)  </a:t>
            </a:r>
            <a:endParaRPr lang="en" sz="3200" dirty="0"/>
          </a:p>
        </p:txBody>
      </p:sp>
      <p:sp>
        <p:nvSpPr>
          <p:cNvPr id="3" name="Rectangle 2"/>
          <p:cNvSpPr>
            <a:spLocks noChangeArrowheads="1"/>
          </p:cNvSpPr>
          <p:nvPr/>
        </p:nvSpPr>
        <p:spPr bwMode="auto">
          <a:xfrm>
            <a:off x="2192931" y="3542095"/>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5" name="TextBox 4">
            <a:extLst>
              <a:ext uri="{FF2B5EF4-FFF2-40B4-BE49-F238E27FC236}">
                <a16:creationId xmlns:a16="http://schemas.microsoft.com/office/drawing/2014/main" id="{08DB49AF-7040-B4E6-F80A-65758A39DB9F}"/>
              </a:ext>
            </a:extLst>
          </p:cNvPr>
          <p:cNvSpPr txBox="1"/>
          <p:nvPr/>
        </p:nvSpPr>
        <p:spPr>
          <a:xfrm>
            <a:off x="1847849" y="957402"/>
            <a:ext cx="6947807" cy="738664"/>
          </a:xfrm>
          <a:prstGeom prst="rect">
            <a:avLst/>
          </a:prstGeom>
          <a:noFill/>
        </p:spPr>
        <p:txBody>
          <a:bodyPr wrap="square">
            <a:spAutoFit/>
          </a:bodyPr>
          <a:lstStyle/>
          <a:p>
            <a:pPr algn="l"/>
            <a:r>
              <a:rPr lang="en-US" b="1" dirty="0">
                <a:solidFill>
                  <a:srgbClr val="FFC000"/>
                </a:solidFill>
                <a:latin typeface="Muli"/>
              </a:rPr>
              <a:t>Inverse Document Frequency (IDF)</a:t>
            </a:r>
          </a:p>
          <a:p>
            <a:pPr algn="just"/>
            <a:r>
              <a:rPr lang="en-US" dirty="0">
                <a:solidFill>
                  <a:srgbClr val="FFC000"/>
                </a:solidFill>
                <a:latin typeface="Muli"/>
              </a:rPr>
              <a:t>IDF is a measure of how important a term is. We need the IDF value because computing just the TF alone is not sufficient to understand the importance of words:</a:t>
            </a:r>
          </a:p>
        </p:txBody>
      </p:sp>
      <p:pic>
        <p:nvPicPr>
          <p:cNvPr id="6" name="Picture 5">
            <a:extLst>
              <a:ext uri="{FF2B5EF4-FFF2-40B4-BE49-F238E27FC236}">
                <a16:creationId xmlns:a16="http://schemas.microsoft.com/office/drawing/2014/main" id="{1A7678E3-B029-5DFD-7EBF-2EE4CC1629E0}"/>
              </a:ext>
            </a:extLst>
          </p:cNvPr>
          <p:cNvPicPr>
            <a:picLocks noChangeAspect="1"/>
          </p:cNvPicPr>
          <p:nvPr/>
        </p:nvPicPr>
        <p:blipFill>
          <a:blip r:embed="rId3"/>
          <a:stretch>
            <a:fillRect/>
          </a:stretch>
        </p:blipFill>
        <p:spPr>
          <a:xfrm>
            <a:off x="2569657" y="1985437"/>
            <a:ext cx="4857750" cy="704850"/>
          </a:xfrm>
          <a:prstGeom prst="rect">
            <a:avLst/>
          </a:prstGeom>
        </p:spPr>
      </p:pic>
      <p:sp>
        <p:nvSpPr>
          <p:cNvPr id="8" name="TextBox 7">
            <a:extLst>
              <a:ext uri="{FF2B5EF4-FFF2-40B4-BE49-F238E27FC236}">
                <a16:creationId xmlns:a16="http://schemas.microsoft.com/office/drawing/2014/main" id="{F9B9524B-93B0-A252-1D17-05DEE6D3882B}"/>
              </a:ext>
            </a:extLst>
          </p:cNvPr>
          <p:cNvSpPr txBox="1"/>
          <p:nvPr/>
        </p:nvSpPr>
        <p:spPr>
          <a:xfrm>
            <a:off x="217715" y="2979658"/>
            <a:ext cx="8360228" cy="2031325"/>
          </a:xfrm>
          <a:prstGeom prst="rect">
            <a:avLst/>
          </a:prstGeom>
          <a:noFill/>
        </p:spPr>
        <p:txBody>
          <a:bodyPr wrap="square">
            <a:spAutoFit/>
          </a:bodyPr>
          <a:lstStyle/>
          <a:p>
            <a:pPr marL="285750" indent="-285750" algn="just">
              <a:buFont typeface="Arial" panose="020B0604020202020204" pitchFamily="34" charset="0"/>
              <a:buChar char="•"/>
            </a:pPr>
            <a:r>
              <a:rPr lang="en-US" dirty="0">
                <a:solidFill>
                  <a:srgbClr val="FFC000"/>
                </a:solidFill>
                <a:latin typeface="Muli"/>
              </a:rPr>
              <a:t>We can calculate the IDF values for the all the words in Review 2:</a:t>
            </a:r>
          </a:p>
          <a:p>
            <a:pPr algn="ctr"/>
            <a:r>
              <a:rPr lang="en-US" dirty="0">
                <a:solidFill>
                  <a:srgbClr val="FFC000"/>
                </a:solidFill>
                <a:latin typeface="Muli"/>
              </a:rPr>
              <a:t>IDF(‘this’) =  log(number of documents/number of documents containing the word ‘this’) = log(3/3) = log(1) = 0</a:t>
            </a:r>
          </a:p>
          <a:p>
            <a:pPr algn="ctr"/>
            <a:endParaRPr lang="en-US" dirty="0">
              <a:solidFill>
                <a:srgbClr val="FFC000"/>
              </a:solidFill>
              <a:latin typeface="Muli"/>
            </a:endParaRPr>
          </a:p>
          <a:p>
            <a:pPr algn="just"/>
            <a:r>
              <a:rPr lang="en-CA" dirty="0">
                <a:solidFill>
                  <a:srgbClr val="FFC000"/>
                </a:solidFill>
                <a:latin typeface="Muli"/>
              </a:rPr>
              <a:t>Similarly,</a:t>
            </a:r>
          </a:p>
          <a:p>
            <a:pPr algn="just"/>
            <a:endParaRPr lang="en-CA" dirty="0">
              <a:solidFill>
                <a:srgbClr val="FFC000"/>
              </a:solidFill>
              <a:latin typeface="Muli"/>
            </a:endParaRPr>
          </a:p>
          <a:p>
            <a:pPr algn="l">
              <a:buFont typeface="Arial" panose="020B0604020202020204" pitchFamily="34" charset="0"/>
              <a:buChar char="•"/>
            </a:pPr>
            <a:r>
              <a:rPr lang="en-CA" dirty="0">
                <a:solidFill>
                  <a:srgbClr val="FFC000"/>
                </a:solidFill>
                <a:latin typeface="Muli"/>
              </a:rPr>
              <a:t>IDF(‘movie’, ) = log(3/3) = 0	,	IDF(‘is’) = log(3/3) = 0</a:t>
            </a:r>
          </a:p>
          <a:p>
            <a:pPr algn="l">
              <a:buFont typeface="Arial" panose="020B0604020202020204" pitchFamily="34" charset="0"/>
              <a:buChar char="•"/>
            </a:pPr>
            <a:r>
              <a:rPr lang="en-CA" dirty="0">
                <a:solidFill>
                  <a:srgbClr val="FFC000"/>
                </a:solidFill>
                <a:latin typeface="Muli"/>
              </a:rPr>
              <a:t>IDF(‘not’) = log(3/1) = log(3) = 0.48     ,	IDF(‘scary’) = log(3/2) = 0.18</a:t>
            </a:r>
          </a:p>
          <a:p>
            <a:pPr algn="l">
              <a:buFont typeface="Arial" panose="020B0604020202020204" pitchFamily="34" charset="0"/>
              <a:buChar char="•"/>
            </a:pPr>
            <a:r>
              <a:rPr lang="en-CA" dirty="0">
                <a:solidFill>
                  <a:srgbClr val="FFC000"/>
                </a:solidFill>
                <a:latin typeface="Muli"/>
              </a:rPr>
              <a:t>IDF(‘and’) = log(3/3) = 0		,                      IDF(‘slow’) = log(3/1) = 0.48</a:t>
            </a:r>
          </a:p>
          <a:p>
            <a:pPr algn="ctr"/>
            <a:endParaRPr lang="en-US" dirty="0">
              <a:solidFill>
                <a:srgbClr val="FFC000"/>
              </a:solidFill>
              <a:latin typeface="Muli"/>
            </a:endParaRPr>
          </a:p>
        </p:txBody>
      </p:sp>
    </p:spTree>
    <p:extLst>
      <p:ext uri="{BB962C8B-B14F-4D97-AF65-F5344CB8AC3E}">
        <p14:creationId xmlns:p14="http://schemas.microsoft.com/office/powerpoint/2010/main" val="1577387057"/>
      </p:ext>
    </p:extLst>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2569657" y="101968"/>
            <a:ext cx="6528741" cy="566063"/>
          </a:xfrm>
          <a:prstGeom prst="rect">
            <a:avLst/>
          </a:prstGeom>
        </p:spPr>
        <p:txBody>
          <a:bodyPr lIns="91425" tIns="91425" rIns="91425" bIns="91425" anchor="b" anchorCtr="0">
            <a:noAutofit/>
          </a:bodyPr>
          <a:lstStyle/>
          <a:p>
            <a:r>
              <a:rPr lang="en-US" sz="3200" dirty="0"/>
              <a:t>TF-IDF (Example)  </a:t>
            </a:r>
            <a:endParaRPr lang="en" sz="3200" dirty="0"/>
          </a:p>
        </p:txBody>
      </p:sp>
      <p:sp>
        <p:nvSpPr>
          <p:cNvPr id="5" name="TextBox 4">
            <a:extLst>
              <a:ext uri="{FF2B5EF4-FFF2-40B4-BE49-F238E27FC236}">
                <a16:creationId xmlns:a16="http://schemas.microsoft.com/office/drawing/2014/main" id="{08DB49AF-7040-B4E6-F80A-65758A39DB9F}"/>
              </a:ext>
            </a:extLst>
          </p:cNvPr>
          <p:cNvSpPr txBox="1"/>
          <p:nvPr/>
        </p:nvSpPr>
        <p:spPr>
          <a:xfrm>
            <a:off x="1847849" y="957402"/>
            <a:ext cx="6947807" cy="738664"/>
          </a:xfrm>
          <a:prstGeom prst="rect">
            <a:avLst/>
          </a:prstGeom>
          <a:noFill/>
        </p:spPr>
        <p:txBody>
          <a:bodyPr wrap="square">
            <a:spAutoFit/>
          </a:bodyPr>
          <a:lstStyle/>
          <a:p>
            <a:pPr marL="285750" indent="-285750" algn="l">
              <a:buFont typeface="Wingdings" panose="05000000000000000000" pitchFamily="2" charset="2"/>
              <a:buChar char="Ø"/>
            </a:pPr>
            <a:r>
              <a:rPr lang="en-US" b="1" dirty="0">
                <a:solidFill>
                  <a:srgbClr val="FFC000"/>
                </a:solidFill>
                <a:latin typeface="Muli"/>
              </a:rPr>
              <a:t>Inverse Document Frequency (IDF)</a:t>
            </a:r>
          </a:p>
          <a:p>
            <a:pPr algn="just"/>
            <a:r>
              <a:rPr lang="en-US" dirty="0">
                <a:solidFill>
                  <a:srgbClr val="FFC000"/>
                </a:solidFill>
                <a:latin typeface="Muli"/>
              </a:rPr>
              <a:t>We can calculate the IDF values for each word like this. Thus, the IDF values for the entire vocabulary would be:</a:t>
            </a:r>
          </a:p>
        </p:txBody>
      </p:sp>
      <p:pic>
        <p:nvPicPr>
          <p:cNvPr id="2" name="Picture 1">
            <a:extLst>
              <a:ext uri="{FF2B5EF4-FFF2-40B4-BE49-F238E27FC236}">
                <a16:creationId xmlns:a16="http://schemas.microsoft.com/office/drawing/2014/main" id="{3BE57827-6ACF-7556-CD81-D1BD55CA7964}"/>
              </a:ext>
            </a:extLst>
          </p:cNvPr>
          <p:cNvPicPr>
            <a:picLocks noChangeAspect="1"/>
          </p:cNvPicPr>
          <p:nvPr/>
        </p:nvPicPr>
        <p:blipFill>
          <a:blip r:embed="rId3"/>
          <a:stretch>
            <a:fillRect/>
          </a:stretch>
        </p:blipFill>
        <p:spPr>
          <a:xfrm>
            <a:off x="5205551" y="1985437"/>
            <a:ext cx="3590105" cy="2887223"/>
          </a:xfrm>
          <a:prstGeom prst="rect">
            <a:avLst/>
          </a:prstGeom>
        </p:spPr>
      </p:pic>
      <p:sp>
        <p:nvSpPr>
          <p:cNvPr id="7" name="TextBox 6">
            <a:extLst>
              <a:ext uri="{FF2B5EF4-FFF2-40B4-BE49-F238E27FC236}">
                <a16:creationId xmlns:a16="http://schemas.microsoft.com/office/drawing/2014/main" id="{E4247CA2-72D3-C7FA-1995-7119562C19E9}"/>
              </a:ext>
            </a:extLst>
          </p:cNvPr>
          <p:cNvSpPr txBox="1"/>
          <p:nvPr/>
        </p:nvSpPr>
        <p:spPr>
          <a:xfrm>
            <a:off x="673222" y="2703972"/>
            <a:ext cx="3986893" cy="1384995"/>
          </a:xfrm>
          <a:prstGeom prst="rect">
            <a:avLst/>
          </a:prstGeom>
          <a:noFill/>
        </p:spPr>
        <p:txBody>
          <a:bodyPr wrap="square">
            <a:spAutoFit/>
          </a:bodyPr>
          <a:lstStyle/>
          <a:p>
            <a:pPr algn="just"/>
            <a:r>
              <a:rPr lang="en-US" dirty="0">
                <a:solidFill>
                  <a:srgbClr val="FFC000"/>
                </a:solidFill>
                <a:latin typeface="Muli"/>
              </a:rPr>
              <a:t>Hence, we see that words like “is”, “this”, “and”, etc., are reduced to 0 and have little importance;</a:t>
            </a:r>
          </a:p>
          <a:p>
            <a:pPr algn="just"/>
            <a:endParaRPr lang="en-US" dirty="0">
              <a:solidFill>
                <a:srgbClr val="FFC000"/>
              </a:solidFill>
              <a:latin typeface="Muli"/>
            </a:endParaRPr>
          </a:p>
          <a:p>
            <a:pPr algn="just"/>
            <a:r>
              <a:rPr lang="en-US" dirty="0">
                <a:solidFill>
                  <a:srgbClr val="FFC000"/>
                </a:solidFill>
                <a:latin typeface="Muli"/>
              </a:rPr>
              <a:t>while words like “scary”, “long”, “good”, etc. are words with more importance and thus have a higher value.</a:t>
            </a:r>
            <a:endParaRPr lang="en-CA" dirty="0">
              <a:solidFill>
                <a:srgbClr val="FFC000"/>
              </a:solidFill>
              <a:latin typeface="Muli"/>
            </a:endParaRPr>
          </a:p>
        </p:txBody>
      </p:sp>
    </p:spTree>
    <p:extLst>
      <p:ext uri="{BB962C8B-B14F-4D97-AF65-F5344CB8AC3E}">
        <p14:creationId xmlns:p14="http://schemas.microsoft.com/office/powerpoint/2010/main" val="927714681"/>
      </p:ext>
    </p:extLst>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2569657" y="101968"/>
            <a:ext cx="6528741" cy="566063"/>
          </a:xfrm>
          <a:prstGeom prst="rect">
            <a:avLst/>
          </a:prstGeom>
        </p:spPr>
        <p:txBody>
          <a:bodyPr lIns="91425" tIns="91425" rIns="91425" bIns="91425" anchor="b" anchorCtr="0">
            <a:noAutofit/>
          </a:bodyPr>
          <a:lstStyle/>
          <a:p>
            <a:r>
              <a:rPr lang="en-US" sz="3200" dirty="0"/>
              <a:t>TF-IDF (Example)  </a:t>
            </a:r>
            <a:endParaRPr lang="en" sz="3200" dirty="0"/>
          </a:p>
        </p:txBody>
      </p:sp>
      <p:sp>
        <p:nvSpPr>
          <p:cNvPr id="5" name="TextBox 4">
            <a:extLst>
              <a:ext uri="{FF2B5EF4-FFF2-40B4-BE49-F238E27FC236}">
                <a16:creationId xmlns:a16="http://schemas.microsoft.com/office/drawing/2014/main" id="{08DB49AF-7040-B4E6-F80A-65758A39DB9F}"/>
              </a:ext>
            </a:extLst>
          </p:cNvPr>
          <p:cNvSpPr txBox="1"/>
          <p:nvPr/>
        </p:nvSpPr>
        <p:spPr>
          <a:xfrm>
            <a:off x="1847849" y="957402"/>
            <a:ext cx="6947807" cy="738664"/>
          </a:xfrm>
          <a:prstGeom prst="rect">
            <a:avLst/>
          </a:prstGeom>
          <a:noFill/>
        </p:spPr>
        <p:txBody>
          <a:bodyPr wrap="square">
            <a:spAutoFit/>
          </a:bodyPr>
          <a:lstStyle/>
          <a:p>
            <a:pPr marL="285750" indent="-285750" algn="l">
              <a:buFont typeface="Wingdings" panose="05000000000000000000" pitchFamily="2" charset="2"/>
              <a:buChar char="Ø"/>
            </a:pPr>
            <a:r>
              <a:rPr lang="en-US" b="1" dirty="0">
                <a:solidFill>
                  <a:srgbClr val="FFC000"/>
                </a:solidFill>
                <a:latin typeface="Muli"/>
              </a:rPr>
              <a:t>TF_IDF :</a:t>
            </a:r>
          </a:p>
          <a:p>
            <a:pPr algn="l"/>
            <a:r>
              <a:rPr lang="en-US" dirty="0">
                <a:solidFill>
                  <a:srgbClr val="FFC000"/>
                </a:solidFill>
                <a:latin typeface="Muli"/>
              </a:rPr>
              <a:t>We can now compute the TF-IDF score for each word in the corpus. Words with a higher score are more important, and those with a lower score are less important:</a:t>
            </a:r>
          </a:p>
        </p:txBody>
      </p:sp>
      <p:pic>
        <p:nvPicPr>
          <p:cNvPr id="3" name="Picture 2">
            <a:extLst>
              <a:ext uri="{FF2B5EF4-FFF2-40B4-BE49-F238E27FC236}">
                <a16:creationId xmlns:a16="http://schemas.microsoft.com/office/drawing/2014/main" id="{75627274-15D6-C36C-FCD8-1A087F19798E}"/>
              </a:ext>
            </a:extLst>
          </p:cNvPr>
          <p:cNvPicPr>
            <a:picLocks noChangeAspect="1"/>
          </p:cNvPicPr>
          <p:nvPr/>
        </p:nvPicPr>
        <p:blipFill>
          <a:blip r:embed="rId3"/>
          <a:stretch>
            <a:fillRect/>
          </a:stretch>
        </p:blipFill>
        <p:spPr>
          <a:xfrm>
            <a:off x="5834027" y="1783864"/>
            <a:ext cx="2676525" cy="485775"/>
          </a:xfrm>
          <a:prstGeom prst="rect">
            <a:avLst/>
          </a:prstGeom>
        </p:spPr>
      </p:pic>
      <p:sp>
        <p:nvSpPr>
          <p:cNvPr id="6" name="TextBox 5">
            <a:extLst>
              <a:ext uri="{FF2B5EF4-FFF2-40B4-BE49-F238E27FC236}">
                <a16:creationId xmlns:a16="http://schemas.microsoft.com/office/drawing/2014/main" id="{FA2BBF36-D250-BC74-C311-A571676C9AA4}"/>
              </a:ext>
            </a:extLst>
          </p:cNvPr>
          <p:cNvSpPr txBox="1"/>
          <p:nvPr/>
        </p:nvSpPr>
        <p:spPr>
          <a:xfrm>
            <a:off x="520439" y="2357437"/>
            <a:ext cx="7990113" cy="2677656"/>
          </a:xfrm>
          <a:prstGeom prst="rect">
            <a:avLst/>
          </a:prstGeom>
          <a:noFill/>
        </p:spPr>
        <p:txBody>
          <a:bodyPr wrap="square">
            <a:spAutoFit/>
          </a:bodyPr>
          <a:lstStyle/>
          <a:p>
            <a:r>
              <a:rPr lang="en-US" dirty="0">
                <a:solidFill>
                  <a:srgbClr val="FFC000"/>
                </a:solidFill>
                <a:latin typeface="Muli"/>
              </a:rPr>
              <a:t>We can now calculate the TF-IDF score for every word in Review 2:</a:t>
            </a:r>
          </a:p>
          <a:p>
            <a:endParaRPr lang="en-US" dirty="0">
              <a:solidFill>
                <a:srgbClr val="FFC000"/>
              </a:solidFill>
              <a:latin typeface="Muli"/>
            </a:endParaRPr>
          </a:p>
          <a:p>
            <a:r>
              <a:rPr lang="en-US" dirty="0">
                <a:solidFill>
                  <a:srgbClr val="FFC000"/>
                </a:solidFill>
                <a:latin typeface="Muli"/>
              </a:rPr>
              <a:t>TF-IDF(‘this’, Review 2) = TF(‘this’, Review 2) * IDF(‘this’) = 1/8 * 0 = 0</a:t>
            </a:r>
          </a:p>
          <a:p>
            <a:endParaRPr lang="en-US" dirty="0">
              <a:solidFill>
                <a:srgbClr val="FFC000"/>
              </a:solidFill>
              <a:latin typeface="Muli"/>
            </a:endParaRPr>
          </a:p>
          <a:p>
            <a:r>
              <a:rPr lang="en-US" dirty="0">
                <a:solidFill>
                  <a:srgbClr val="FFC000"/>
                </a:solidFill>
                <a:latin typeface="Muli"/>
              </a:rPr>
              <a:t>Similarly,</a:t>
            </a:r>
          </a:p>
          <a:p>
            <a:endParaRPr lang="en-US" dirty="0">
              <a:solidFill>
                <a:srgbClr val="FFC000"/>
              </a:solidFill>
              <a:latin typeface="Muli"/>
            </a:endParaRPr>
          </a:p>
          <a:p>
            <a:r>
              <a:rPr lang="en-US" dirty="0">
                <a:solidFill>
                  <a:srgbClr val="FFC000"/>
                </a:solidFill>
                <a:latin typeface="Muli"/>
              </a:rPr>
              <a:t>TF-IDF(‘movie’, Review 2) = 1/8 * 0 = 0</a:t>
            </a:r>
          </a:p>
          <a:p>
            <a:r>
              <a:rPr lang="en-US" dirty="0">
                <a:solidFill>
                  <a:srgbClr val="FFC000"/>
                </a:solidFill>
                <a:latin typeface="Muli"/>
              </a:rPr>
              <a:t>TF-IDF(‘is’, Review 2) = 2/8 * 0 = 0</a:t>
            </a:r>
          </a:p>
          <a:p>
            <a:r>
              <a:rPr lang="en-US" dirty="0">
                <a:solidFill>
                  <a:srgbClr val="FFC000"/>
                </a:solidFill>
                <a:latin typeface="Muli"/>
              </a:rPr>
              <a:t>TF-IDF(‘not’, Review 2) = 1/8 * 0.48 = 0.06</a:t>
            </a:r>
          </a:p>
          <a:p>
            <a:r>
              <a:rPr lang="en-US" dirty="0">
                <a:solidFill>
                  <a:srgbClr val="FFC000"/>
                </a:solidFill>
                <a:latin typeface="Muli"/>
              </a:rPr>
              <a:t>TF-IDF(‘scary’, Review 2) = 1/8 * 0.18 = 0.023</a:t>
            </a:r>
          </a:p>
          <a:p>
            <a:r>
              <a:rPr lang="en-US" dirty="0">
                <a:solidFill>
                  <a:srgbClr val="FFC000"/>
                </a:solidFill>
                <a:latin typeface="Muli"/>
              </a:rPr>
              <a:t>TF-IDF(‘and’, Review 2) = 1/8 * 0 = 0</a:t>
            </a:r>
          </a:p>
          <a:p>
            <a:r>
              <a:rPr lang="en-US" dirty="0">
                <a:solidFill>
                  <a:srgbClr val="FFC000"/>
                </a:solidFill>
                <a:latin typeface="Muli"/>
              </a:rPr>
              <a:t>TF-IDF(‘slow’, Review 2) = 1/8 * 0.48 = 0.06</a:t>
            </a:r>
          </a:p>
        </p:txBody>
      </p:sp>
    </p:spTree>
    <p:extLst>
      <p:ext uri="{BB962C8B-B14F-4D97-AF65-F5344CB8AC3E}">
        <p14:creationId xmlns:p14="http://schemas.microsoft.com/office/powerpoint/2010/main" val="4093374214"/>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grpSp>
        <p:nvGrpSpPr>
          <p:cNvPr id="1449" name="Shape 1449"/>
          <p:cNvGrpSpPr/>
          <p:nvPr/>
        </p:nvGrpSpPr>
        <p:grpSpPr>
          <a:xfrm flipH="1">
            <a:off x="-188453" y="1015816"/>
            <a:ext cx="1844153" cy="1594438"/>
            <a:chOff x="4088875" y="1431100"/>
            <a:chExt cx="3293000" cy="2852775"/>
          </a:xfrm>
        </p:grpSpPr>
        <p:sp>
          <p:nvSpPr>
            <p:cNvPr id="1450" name="Shape 1450"/>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dirty="0"/>
            </a:p>
          </p:txBody>
        </p:sp>
        <p:sp>
          <p:nvSpPr>
            <p:cNvPr id="1451" name="Shape 1451"/>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dirty="0"/>
            </a:p>
          </p:txBody>
        </p:sp>
        <p:sp>
          <p:nvSpPr>
            <p:cNvPr id="1452" name="Shape 1452"/>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dirty="0"/>
            </a:p>
          </p:txBody>
        </p:sp>
        <p:sp>
          <p:nvSpPr>
            <p:cNvPr id="1453" name="Shape 1453"/>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dirty="0"/>
            </a:p>
          </p:txBody>
        </p:sp>
        <p:sp>
          <p:nvSpPr>
            <p:cNvPr id="1454" name="Shape 1454"/>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dirty="0"/>
            </a:p>
          </p:txBody>
        </p:sp>
        <p:sp>
          <p:nvSpPr>
            <p:cNvPr id="1455" name="Shape 1455"/>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dirty="0"/>
            </a:p>
          </p:txBody>
        </p:sp>
        <p:sp>
          <p:nvSpPr>
            <p:cNvPr id="1456" name="Shape 1456"/>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1457" name="Shape 1457"/>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1458" name="Shape 1458"/>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1459" name="Shape 1459"/>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1460" name="Shape 1460"/>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1461" name="Shape 1461"/>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1462" name="Shape 1462"/>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1463" name="Shape 1463"/>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1464" name="Shape 1464"/>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1465" name="Shape 1465"/>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1466" name="Shape 1466"/>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1467" name="Shape 1467"/>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1468" name="Shape 1468"/>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1469" name="Shape 1469"/>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1470" name="Shape 1470"/>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1471" name="Shape 1471"/>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1472" name="Shape 1472"/>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1473" name="Shape 1473"/>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1474" name="Shape 1474"/>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1475" name="Shape 1475"/>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1476" name="Shape 1476"/>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1477" name="Shape 1477"/>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1478" name="Shape 1478"/>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1479" name="Shape 1479"/>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1480" name="Shape 1480"/>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1481" name="Shape 1481"/>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1482" name="Shape 1482"/>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1483" name="Shape 1483"/>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1484" name="Shape 1484"/>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1485" name="Shape 1485"/>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1486" name="Shape 1486"/>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1487" name="Shape 1487"/>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1488" name="Shape 1488"/>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1489" name="Shape 1489"/>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1490" name="Shape 1490"/>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1491" name="Shape 1491"/>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dirty="0"/>
            </a:p>
          </p:txBody>
        </p:sp>
        <p:sp>
          <p:nvSpPr>
            <p:cNvPr id="1492" name="Shape 1492"/>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dirty="0"/>
            </a:p>
          </p:txBody>
        </p:sp>
        <p:sp>
          <p:nvSpPr>
            <p:cNvPr id="1493" name="Shape 1493"/>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dirty="0"/>
            </a:p>
          </p:txBody>
        </p:sp>
        <p:sp>
          <p:nvSpPr>
            <p:cNvPr id="1494" name="Shape 1494"/>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dirty="0"/>
            </a:p>
          </p:txBody>
        </p:sp>
        <p:sp>
          <p:nvSpPr>
            <p:cNvPr id="1495" name="Shape 1495"/>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dirty="0"/>
            </a:p>
          </p:txBody>
        </p:sp>
        <p:sp>
          <p:nvSpPr>
            <p:cNvPr id="1496" name="Shape 1496"/>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dirty="0"/>
            </a:p>
          </p:txBody>
        </p:sp>
      </p:grpSp>
      <p:grpSp>
        <p:nvGrpSpPr>
          <p:cNvPr id="1497" name="Shape 1497"/>
          <p:cNvGrpSpPr/>
          <p:nvPr/>
        </p:nvGrpSpPr>
        <p:grpSpPr>
          <a:xfrm>
            <a:off x="144761" y="1255574"/>
            <a:ext cx="1032404" cy="1032467"/>
            <a:chOff x="6654650" y="3665275"/>
            <a:chExt cx="409100" cy="409125"/>
          </a:xfrm>
        </p:grpSpPr>
        <p:sp>
          <p:nvSpPr>
            <p:cNvPr id="1498" name="Shape 1498"/>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499" name="Shape 1499"/>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1500" name="Shape 1500"/>
          <p:cNvGrpSpPr/>
          <p:nvPr/>
        </p:nvGrpSpPr>
        <p:grpSpPr>
          <a:xfrm rot="-731900">
            <a:off x="484962" y="343376"/>
            <a:ext cx="688564" cy="688680"/>
            <a:chOff x="570875" y="4322250"/>
            <a:chExt cx="443300" cy="443325"/>
          </a:xfrm>
        </p:grpSpPr>
        <p:sp>
          <p:nvSpPr>
            <p:cNvPr id="1501" name="Shape 1501"/>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2" name="Shape 1502"/>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3" name="Shape 1503"/>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4" name="Shape 1504"/>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grpSp>
      <p:sp>
        <p:nvSpPr>
          <p:cNvPr id="1505" name="Shape 1505"/>
          <p:cNvSpPr/>
          <p:nvPr/>
        </p:nvSpPr>
        <p:spPr>
          <a:xfrm>
            <a:off x="882208" y="2168693"/>
            <a:ext cx="260931" cy="249145"/>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6" name="Shape 1506"/>
          <p:cNvSpPr/>
          <p:nvPr/>
        </p:nvSpPr>
        <p:spPr>
          <a:xfrm rot="2327381">
            <a:off x="1220785" y="1598881"/>
            <a:ext cx="443468" cy="423387"/>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7" name="Shape 1507"/>
          <p:cNvSpPr/>
          <p:nvPr/>
        </p:nvSpPr>
        <p:spPr>
          <a:xfrm rot="2327012">
            <a:off x="470631" y="2267397"/>
            <a:ext cx="183443" cy="17512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8" name="Shape 1413"/>
          <p:cNvSpPr txBox="1">
            <a:spLocks noGrp="1"/>
          </p:cNvSpPr>
          <p:nvPr>
            <p:ph type="ctrTitle" idx="4294967295"/>
          </p:nvPr>
        </p:nvSpPr>
        <p:spPr>
          <a:xfrm>
            <a:off x="1699035" y="1872271"/>
            <a:ext cx="7452909" cy="1160462"/>
          </a:xfrm>
          <a:prstGeom prst="rect">
            <a:avLst/>
          </a:prstGeom>
        </p:spPr>
        <p:txBody>
          <a:bodyPr lIns="91425" tIns="91425" rIns="91425" bIns="91425" anchor="b" anchorCtr="0">
            <a:noAutofit/>
          </a:bodyPr>
          <a:lstStyle/>
          <a:p>
            <a:br>
              <a:rPr lang="en" sz="2800" dirty="0"/>
            </a:br>
            <a:br>
              <a:rPr lang="en" sz="2800" dirty="0"/>
            </a:br>
            <a:br>
              <a:rPr lang="en" sz="2800" dirty="0"/>
            </a:br>
            <a:r>
              <a:rPr lang="en-US" sz="2800" dirty="0"/>
              <a:t> </a:t>
            </a:r>
            <a:br>
              <a:rPr lang="en" sz="2800" dirty="0"/>
            </a:br>
            <a:r>
              <a:rPr lang="en-US" sz="2800" dirty="0">
                <a:sym typeface="Muli"/>
              </a:rPr>
              <a:t>3</a:t>
            </a:r>
            <a:r>
              <a:rPr lang="en-US" altLang="en-US" sz="2800" dirty="0">
                <a:sym typeface="Muli"/>
              </a:rPr>
              <a:t>.2 </a:t>
            </a:r>
            <a:r>
              <a:rPr lang="en-US" altLang="en-US" sz="2800" dirty="0">
                <a:solidFill>
                  <a:srgbClr val="C6DAEC"/>
                </a:solidFill>
                <a:latin typeface="Muli"/>
                <a:ea typeface="Muli"/>
                <a:cs typeface="Muli"/>
                <a:sym typeface="Muli"/>
              </a:rPr>
              <a:t>Discuss Sentence Splitting</a:t>
            </a:r>
            <a:br>
              <a:rPr lang="en" sz="2800" dirty="0"/>
            </a:br>
            <a:endParaRPr lang="en" sz="2800" dirty="0"/>
          </a:p>
        </p:txBody>
      </p:sp>
    </p:spTree>
    <p:extLst>
      <p:ext uri="{BB962C8B-B14F-4D97-AF65-F5344CB8AC3E}">
        <p14:creationId xmlns:p14="http://schemas.microsoft.com/office/powerpoint/2010/main" val="225983844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2569657" y="101968"/>
            <a:ext cx="6528741" cy="566063"/>
          </a:xfrm>
          <a:prstGeom prst="rect">
            <a:avLst/>
          </a:prstGeom>
        </p:spPr>
        <p:txBody>
          <a:bodyPr lIns="91425" tIns="91425" rIns="91425" bIns="91425" anchor="b" anchorCtr="0">
            <a:noAutofit/>
          </a:bodyPr>
          <a:lstStyle/>
          <a:p>
            <a:r>
              <a:rPr lang="en-US" sz="3200" dirty="0"/>
              <a:t>TF-IDF (Example)  </a:t>
            </a:r>
            <a:endParaRPr lang="en" sz="3200" dirty="0"/>
          </a:p>
        </p:txBody>
      </p:sp>
      <p:sp>
        <p:nvSpPr>
          <p:cNvPr id="5" name="TextBox 4">
            <a:extLst>
              <a:ext uri="{FF2B5EF4-FFF2-40B4-BE49-F238E27FC236}">
                <a16:creationId xmlns:a16="http://schemas.microsoft.com/office/drawing/2014/main" id="{08DB49AF-7040-B4E6-F80A-65758A39DB9F}"/>
              </a:ext>
            </a:extLst>
          </p:cNvPr>
          <p:cNvSpPr txBox="1"/>
          <p:nvPr/>
        </p:nvSpPr>
        <p:spPr>
          <a:xfrm>
            <a:off x="1847849" y="957402"/>
            <a:ext cx="7250549" cy="523220"/>
          </a:xfrm>
          <a:prstGeom prst="rect">
            <a:avLst/>
          </a:prstGeom>
          <a:noFill/>
        </p:spPr>
        <p:txBody>
          <a:bodyPr wrap="square">
            <a:spAutoFit/>
          </a:bodyPr>
          <a:lstStyle/>
          <a:p>
            <a:pPr marL="285750" indent="-285750">
              <a:buFont typeface="Wingdings" panose="05000000000000000000" pitchFamily="2" charset="2"/>
              <a:buChar char="Ø"/>
            </a:pPr>
            <a:r>
              <a:rPr lang="en-US" dirty="0">
                <a:solidFill>
                  <a:srgbClr val="FFC000"/>
                </a:solidFill>
                <a:latin typeface="Muli"/>
              </a:rPr>
              <a:t>Similarly, we can calculate the TF-IDF scores for all the words with respect to all the reviews:</a:t>
            </a:r>
            <a:endParaRPr lang="en-CA" dirty="0">
              <a:solidFill>
                <a:srgbClr val="FFC000"/>
              </a:solidFill>
              <a:latin typeface="Muli"/>
            </a:endParaRPr>
          </a:p>
          <a:p>
            <a:pPr marL="285750" indent="-285750" algn="l">
              <a:buFont typeface="Wingdings" panose="05000000000000000000" pitchFamily="2" charset="2"/>
              <a:buChar char="Ø"/>
            </a:pPr>
            <a:endParaRPr lang="en-US" dirty="0">
              <a:solidFill>
                <a:srgbClr val="FFC000"/>
              </a:solidFill>
              <a:latin typeface="Muli"/>
            </a:endParaRPr>
          </a:p>
        </p:txBody>
      </p:sp>
      <p:pic>
        <p:nvPicPr>
          <p:cNvPr id="7" name="Picture 6">
            <a:extLst>
              <a:ext uri="{FF2B5EF4-FFF2-40B4-BE49-F238E27FC236}">
                <a16:creationId xmlns:a16="http://schemas.microsoft.com/office/drawing/2014/main" id="{0523D1B4-2075-D657-E4E6-12CEABE8048F}"/>
              </a:ext>
            </a:extLst>
          </p:cNvPr>
          <p:cNvPicPr>
            <a:picLocks noChangeAspect="1"/>
          </p:cNvPicPr>
          <p:nvPr/>
        </p:nvPicPr>
        <p:blipFill>
          <a:blip r:embed="rId3"/>
          <a:stretch>
            <a:fillRect/>
          </a:stretch>
        </p:blipFill>
        <p:spPr>
          <a:xfrm>
            <a:off x="2174293" y="1288542"/>
            <a:ext cx="6414536" cy="2913721"/>
          </a:xfrm>
          <a:prstGeom prst="rect">
            <a:avLst/>
          </a:prstGeom>
        </p:spPr>
      </p:pic>
      <p:sp>
        <p:nvSpPr>
          <p:cNvPr id="9" name="TextBox 8">
            <a:extLst>
              <a:ext uri="{FF2B5EF4-FFF2-40B4-BE49-F238E27FC236}">
                <a16:creationId xmlns:a16="http://schemas.microsoft.com/office/drawing/2014/main" id="{CFDF89E0-D890-4120-F03F-DBB7461BD1AB}"/>
              </a:ext>
            </a:extLst>
          </p:cNvPr>
          <p:cNvSpPr txBox="1"/>
          <p:nvPr/>
        </p:nvSpPr>
        <p:spPr>
          <a:xfrm>
            <a:off x="642257" y="4302868"/>
            <a:ext cx="7946572"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FFC000"/>
                </a:solidFill>
                <a:latin typeface="Muli"/>
              </a:rPr>
              <a:t>We have now obtained the TF-IDF scores for our vocabulary. </a:t>
            </a:r>
          </a:p>
          <a:p>
            <a:pPr marL="285750" indent="-285750">
              <a:buFont typeface="Arial" panose="020B0604020202020204" pitchFamily="34" charset="0"/>
              <a:buChar char="•"/>
            </a:pPr>
            <a:r>
              <a:rPr lang="en-US" dirty="0">
                <a:solidFill>
                  <a:srgbClr val="FFC000"/>
                </a:solidFill>
                <a:latin typeface="Muli"/>
              </a:rPr>
              <a:t>TF-IDF also gives larger values for less frequent words and is high when both IDF and TF values are high </a:t>
            </a:r>
            <a:r>
              <a:rPr lang="en-US" dirty="0" err="1">
                <a:solidFill>
                  <a:srgbClr val="FFC000"/>
                </a:solidFill>
                <a:latin typeface="Muli"/>
              </a:rPr>
              <a:t>i.e</a:t>
            </a:r>
            <a:r>
              <a:rPr lang="en-US" dirty="0">
                <a:solidFill>
                  <a:srgbClr val="FFC000"/>
                </a:solidFill>
                <a:latin typeface="Muli"/>
              </a:rPr>
              <a:t> the word is rare in all the documents combined but frequent in a single document</a:t>
            </a:r>
            <a:endParaRPr lang="en-CA" dirty="0">
              <a:solidFill>
                <a:srgbClr val="FFC000"/>
              </a:solidFill>
              <a:latin typeface="Muli"/>
            </a:endParaRPr>
          </a:p>
        </p:txBody>
      </p:sp>
    </p:spTree>
    <p:extLst>
      <p:ext uri="{BB962C8B-B14F-4D97-AF65-F5344CB8AC3E}">
        <p14:creationId xmlns:p14="http://schemas.microsoft.com/office/powerpoint/2010/main" val="2341646556"/>
      </p:ext>
    </p:extLst>
  </p:cSld>
  <p:clrMapOvr>
    <a:masterClrMapping/>
  </p:clrMapOvr>
  <p:transitio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2569657" y="101968"/>
            <a:ext cx="6528741" cy="566063"/>
          </a:xfrm>
          <a:prstGeom prst="rect">
            <a:avLst/>
          </a:prstGeom>
        </p:spPr>
        <p:txBody>
          <a:bodyPr lIns="91425" tIns="91425" rIns="91425" bIns="91425" anchor="b" anchorCtr="0">
            <a:noAutofit/>
          </a:bodyPr>
          <a:lstStyle/>
          <a:p>
            <a:r>
              <a:rPr lang="en-US" sz="3200" dirty="0"/>
              <a:t>TF-IDF (Another Example)  </a:t>
            </a:r>
            <a:endParaRPr lang="en" sz="3200" dirty="0"/>
          </a:p>
        </p:txBody>
      </p:sp>
      <p:sp>
        <p:nvSpPr>
          <p:cNvPr id="5" name="TextBox 4">
            <a:extLst>
              <a:ext uri="{FF2B5EF4-FFF2-40B4-BE49-F238E27FC236}">
                <a16:creationId xmlns:a16="http://schemas.microsoft.com/office/drawing/2014/main" id="{08DB49AF-7040-B4E6-F80A-65758A39DB9F}"/>
              </a:ext>
            </a:extLst>
          </p:cNvPr>
          <p:cNvSpPr txBox="1"/>
          <p:nvPr/>
        </p:nvSpPr>
        <p:spPr>
          <a:xfrm>
            <a:off x="1847849" y="957402"/>
            <a:ext cx="7250549" cy="523220"/>
          </a:xfrm>
          <a:prstGeom prst="rect">
            <a:avLst/>
          </a:prstGeom>
          <a:noFill/>
        </p:spPr>
        <p:txBody>
          <a:bodyPr wrap="square">
            <a:spAutoFit/>
          </a:bodyPr>
          <a:lstStyle/>
          <a:p>
            <a:pPr marL="285750" indent="-285750">
              <a:buFont typeface="Wingdings" panose="05000000000000000000" pitchFamily="2" charset="2"/>
              <a:buChar char="Ø"/>
            </a:pPr>
            <a:r>
              <a:rPr lang="en-US" dirty="0">
                <a:solidFill>
                  <a:srgbClr val="FFC000"/>
                </a:solidFill>
                <a:latin typeface="Muli"/>
              </a:rPr>
              <a:t>A = “The car is driven on the road”</a:t>
            </a:r>
          </a:p>
          <a:p>
            <a:pPr marL="285750" indent="-285750">
              <a:buFont typeface="Wingdings" panose="05000000000000000000" pitchFamily="2" charset="2"/>
              <a:buChar char="Ø"/>
            </a:pPr>
            <a:r>
              <a:rPr lang="en-US" dirty="0">
                <a:solidFill>
                  <a:srgbClr val="FFC000"/>
                </a:solidFill>
                <a:latin typeface="Muli"/>
              </a:rPr>
              <a:t> B = “The truck is driven on the highway”</a:t>
            </a:r>
          </a:p>
        </p:txBody>
      </p:sp>
      <p:pic>
        <p:nvPicPr>
          <p:cNvPr id="3" name="Picture 2">
            <a:extLst>
              <a:ext uri="{FF2B5EF4-FFF2-40B4-BE49-F238E27FC236}">
                <a16:creationId xmlns:a16="http://schemas.microsoft.com/office/drawing/2014/main" id="{C1E41869-F5F8-D3C7-B0B8-EF106B4AF6C1}"/>
              </a:ext>
            </a:extLst>
          </p:cNvPr>
          <p:cNvPicPr>
            <a:picLocks noChangeAspect="1"/>
          </p:cNvPicPr>
          <p:nvPr/>
        </p:nvPicPr>
        <p:blipFill>
          <a:blip r:embed="rId3"/>
          <a:stretch>
            <a:fillRect/>
          </a:stretch>
        </p:blipFill>
        <p:spPr>
          <a:xfrm>
            <a:off x="1683097" y="1676400"/>
            <a:ext cx="6701625" cy="3365132"/>
          </a:xfrm>
          <a:prstGeom prst="rect">
            <a:avLst/>
          </a:prstGeom>
        </p:spPr>
      </p:pic>
    </p:spTree>
    <p:extLst>
      <p:ext uri="{BB962C8B-B14F-4D97-AF65-F5344CB8AC3E}">
        <p14:creationId xmlns:p14="http://schemas.microsoft.com/office/powerpoint/2010/main" val="1595238004"/>
      </p:ext>
    </p:extLst>
  </p:cSld>
  <p:clrMapOvr>
    <a:masterClrMapping/>
  </p:clrMapOvr>
  <p:transitio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TF-IDF</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403861" y="774812"/>
            <a:ext cx="7293824" cy="418576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r>
              <a:rPr lang="en-US" altLang="en-US" dirty="0">
                <a:solidFill>
                  <a:srgbClr val="FFC000"/>
                </a:solidFill>
                <a:latin typeface="Muli"/>
              </a:rPr>
              <a:t>We use </a:t>
            </a:r>
            <a:r>
              <a:rPr lang="en-US" altLang="en-US" dirty="0" err="1">
                <a:solidFill>
                  <a:srgbClr val="FFC000"/>
                </a:solidFill>
                <a:latin typeface="Muli"/>
              </a:rPr>
              <a:t>scikit-learn’s</a:t>
            </a:r>
            <a:r>
              <a:rPr lang="en-US" altLang="en-US" dirty="0">
                <a:solidFill>
                  <a:srgbClr val="FFC000"/>
                </a:solidFill>
                <a:latin typeface="Muli"/>
              </a:rPr>
              <a:t> </a:t>
            </a:r>
            <a:r>
              <a:rPr lang="en-US" altLang="en-US" dirty="0" err="1">
                <a:solidFill>
                  <a:srgbClr val="FFC000"/>
                </a:solidFill>
                <a:latin typeface="Muli"/>
              </a:rPr>
              <a:t>TfidfVectorizer</a:t>
            </a:r>
            <a:r>
              <a:rPr lang="en-US" altLang="en-US" dirty="0">
                <a:solidFill>
                  <a:srgbClr val="FFC000"/>
                </a:solidFill>
                <a:latin typeface="Muli"/>
              </a:rPr>
              <a:t> to implement bag-of-words.</a:t>
            </a:r>
          </a:p>
          <a:p>
            <a:pPr marL="742950" lvl="1"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endParaRPr lang="en-US" altLang="en-US" dirty="0">
              <a:solidFill>
                <a:srgbClr val="FFC000"/>
              </a:solidFill>
              <a:latin typeface="Muli"/>
            </a:endParaRPr>
          </a:p>
          <a:p>
            <a:pPr lvl="1" eaLnBrk="1" hangingPunct="1"/>
            <a:endParaRPr lang="en-US" altLang="en-US" dirty="0">
              <a:solidFill>
                <a:srgbClr val="FFC000"/>
              </a:solidFill>
              <a:latin typeface="Muli"/>
            </a:endParaRPr>
          </a:p>
          <a:p>
            <a:pPr lvl="1" eaLnBrk="1" hangingPunct="1"/>
            <a:endParaRPr lang="en-US" altLang="en-US" dirty="0">
              <a:solidFill>
                <a:srgbClr val="FFC000"/>
              </a:solidFill>
              <a:latin typeface="Muli"/>
            </a:endParaRPr>
          </a:p>
          <a:p>
            <a:pPr lvl="1" eaLnBrk="1" hangingPunct="1"/>
            <a:endParaRPr lang="en-US" altLang="en-US" dirty="0">
              <a:solidFill>
                <a:srgbClr val="FFC000"/>
              </a:solidFill>
              <a:latin typeface="Muli"/>
            </a:endParaRPr>
          </a:p>
          <a:p>
            <a:pPr lvl="1" eaLnBrk="1" hangingPunct="1"/>
            <a:endParaRPr lang="en-US" altLang="en-US" dirty="0">
              <a:solidFill>
                <a:srgbClr val="FFC000"/>
              </a:solidFill>
              <a:latin typeface="Muli"/>
            </a:endParaRPr>
          </a:p>
          <a:p>
            <a:pPr marL="742950" lvl="1" indent="-285750" eaLnBrk="1" hangingPunct="1">
              <a:buFont typeface="Arial" panose="020B0604020202020204" pitchFamily="34" charset="0"/>
              <a:buChar char="•"/>
            </a:pPr>
            <a:r>
              <a:rPr lang="en-US" altLang="en-US" dirty="0">
                <a:solidFill>
                  <a:srgbClr val="FFC000"/>
                </a:solidFill>
                <a:latin typeface="Muli"/>
              </a:rPr>
              <a:t>Please review the documentation : </a:t>
            </a:r>
          </a:p>
          <a:p>
            <a:pPr lvl="1" eaLnBrk="1" hangingPunct="1"/>
            <a:r>
              <a:rPr lang="en-US" altLang="en-US" dirty="0">
                <a:solidFill>
                  <a:srgbClr val="FFC000"/>
                </a:solidFill>
                <a:latin typeface="Muli"/>
                <a:hlinkClick r:id="rId3"/>
              </a:rPr>
              <a:t>https://scikit-learn.org/stable/modules/generated/sklearn.feature_extraction.text.TfidfVectorizer.html</a:t>
            </a:r>
            <a:endParaRPr lang="en-US" altLang="en-US" dirty="0">
              <a:solidFill>
                <a:srgbClr val="FFC000"/>
              </a:solidFill>
              <a:latin typeface="Muli"/>
            </a:endParaRPr>
          </a:p>
          <a:p>
            <a:pPr lvl="1" eaLnBrk="1" hangingPunct="1"/>
            <a:endParaRPr lang="en-US" altLang="en-US" dirty="0">
              <a:solidFill>
                <a:srgbClr val="FFC000"/>
              </a:solidFill>
              <a:latin typeface="Muli"/>
            </a:endParaRPr>
          </a:p>
          <a:p>
            <a:pPr eaLnBrk="1" hangingPunct="1"/>
            <a:endParaRPr lang="en-US" altLang="en-US" dirty="0">
              <a:solidFill>
                <a:srgbClr val="FFC000"/>
              </a:solidFill>
              <a:latin typeface="Muli"/>
            </a:endParaRPr>
          </a:p>
        </p:txBody>
      </p:sp>
      <p:pic>
        <p:nvPicPr>
          <p:cNvPr id="8" name="Picture 7" descr="A picture containing text&#10;&#10;Description automatically generated">
            <a:extLst>
              <a:ext uri="{FF2B5EF4-FFF2-40B4-BE49-F238E27FC236}">
                <a16:creationId xmlns:a16="http://schemas.microsoft.com/office/drawing/2014/main" id="{47CA47D8-7579-46CA-B83E-C73C3BFA85BA}"/>
              </a:ext>
            </a:extLst>
          </p:cNvPr>
          <p:cNvPicPr>
            <a:picLocks noChangeAspect="1"/>
          </p:cNvPicPr>
          <p:nvPr/>
        </p:nvPicPr>
        <p:blipFill>
          <a:blip r:embed="rId4"/>
          <a:stretch>
            <a:fillRect/>
          </a:stretch>
        </p:blipFill>
        <p:spPr>
          <a:xfrm>
            <a:off x="2751226" y="2211673"/>
            <a:ext cx="4009305" cy="720480"/>
          </a:xfrm>
          <a:prstGeom prst="rect">
            <a:avLst/>
          </a:prstGeom>
        </p:spPr>
      </p:pic>
      <p:pic>
        <p:nvPicPr>
          <p:cNvPr id="7" name="Picture 6">
            <a:extLst>
              <a:ext uri="{FF2B5EF4-FFF2-40B4-BE49-F238E27FC236}">
                <a16:creationId xmlns:a16="http://schemas.microsoft.com/office/drawing/2014/main" id="{B30503E3-388F-49EA-BAE0-8523B8FF8C3E}"/>
              </a:ext>
            </a:extLst>
          </p:cNvPr>
          <p:cNvPicPr>
            <a:picLocks noChangeAspect="1"/>
          </p:cNvPicPr>
          <p:nvPr/>
        </p:nvPicPr>
        <p:blipFill>
          <a:blip r:embed="rId5"/>
          <a:stretch>
            <a:fillRect/>
          </a:stretch>
        </p:blipFill>
        <p:spPr>
          <a:xfrm>
            <a:off x="2606818" y="3091211"/>
            <a:ext cx="4373734" cy="483749"/>
          </a:xfrm>
          <a:prstGeom prst="rect">
            <a:avLst/>
          </a:prstGeom>
        </p:spPr>
      </p:pic>
      <p:pic>
        <p:nvPicPr>
          <p:cNvPr id="11" name="Picture 10">
            <a:extLst>
              <a:ext uri="{FF2B5EF4-FFF2-40B4-BE49-F238E27FC236}">
                <a16:creationId xmlns:a16="http://schemas.microsoft.com/office/drawing/2014/main" id="{16FCDF88-8654-4730-BD4A-D46967190FD1}"/>
              </a:ext>
            </a:extLst>
          </p:cNvPr>
          <p:cNvPicPr>
            <a:picLocks noChangeAspect="1"/>
          </p:cNvPicPr>
          <p:nvPr/>
        </p:nvPicPr>
        <p:blipFill>
          <a:blip r:embed="rId6"/>
          <a:stretch>
            <a:fillRect/>
          </a:stretch>
        </p:blipFill>
        <p:spPr>
          <a:xfrm>
            <a:off x="2197995" y="1446835"/>
            <a:ext cx="5309106" cy="443727"/>
          </a:xfrm>
          <a:prstGeom prst="rect">
            <a:avLst/>
          </a:prstGeom>
        </p:spPr>
      </p:pic>
    </p:spTree>
    <p:extLst>
      <p:ext uri="{BB962C8B-B14F-4D97-AF65-F5344CB8AC3E}">
        <p14:creationId xmlns:p14="http://schemas.microsoft.com/office/powerpoint/2010/main" val="790584808"/>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TF-IDF</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256991" y="636899"/>
            <a:ext cx="6823189" cy="332398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742950" lvl="1"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r>
              <a:rPr lang="en-US" altLang="en-US" dirty="0">
                <a:solidFill>
                  <a:srgbClr val="FFC000"/>
                </a:solidFill>
                <a:latin typeface="Muli"/>
              </a:rPr>
              <a:t>We can use .</a:t>
            </a:r>
            <a:r>
              <a:rPr lang="en-US" altLang="en-US" dirty="0" err="1">
                <a:solidFill>
                  <a:srgbClr val="FFC000"/>
                </a:solidFill>
                <a:latin typeface="Muli"/>
              </a:rPr>
              <a:t>toarray</a:t>
            </a:r>
            <a:r>
              <a:rPr lang="en-US" altLang="en-US" dirty="0">
                <a:solidFill>
                  <a:srgbClr val="FFC000"/>
                </a:solidFill>
                <a:latin typeface="Muli"/>
              </a:rPr>
              <a:t> to see the feature matrix.</a:t>
            </a:r>
          </a:p>
          <a:p>
            <a:pPr marL="742950" lvl="1"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r>
              <a:rPr lang="en-US" altLang="en-US" dirty="0">
                <a:solidFill>
                  <a:srgbClr val="FFC000"/>
                </a:solidFill>
                <a:latin typeface="Muli"/>
              </a:rPr>
              <a:t>We can use the vocabulary_ method to view the word associated with each feature</a:t>
            </a:r>
          </a:p>
          <a:p>
            <a:pPr marL="742950" lvl="1"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endParaRPr lang="en-US" altLang="en-US" dirty="0">
              <a:solidFill>
                <a:srgbClr val="FFC000"/>
              </a:solidFill>
              <a:latin typeface="Muli"/>
            </a:endParaRPr>
          </a:p>
          <a:p>
            <a:pPr lvl="2" eaLnBrk="1" hangingPunct="1"/>
            <a:endParaRPr lang="en-US" altLang="en-US" dirty="0">
              <a:solidFill>
                <a:srgbClr val="FFC000"/>
              </a:solidFill>
              <a:latin typeface="Muli"/>
            </a:endParaRPr>
          </a:p>
        </p:txBody>
      </p:sp>
      <p:pic>
        <p:nvPicPr>
          <p:cNvPr id="5" name="Picture 4" descr="Table&#10;&#10;Description automatically generated">
            <a:extLst>
              <a:ext uri="{FF2B5EF4-FFF2-40B4-BE49-F238E27FC236}">
                <a16:creationId xmlns:a16="http://schemas.microsoft.com/office/drawing/2014/main" id="{D59564AC-3606-4E5C-8A53-F4EEBFCB9CC9}"/>
              </a:ext>
            </a:extLst>
          </p:cNvPr>
          <p:cNvPicPr>
            <a:picLocks noChangeAspect="1"/>
          </p:cNvPicPr>
          <p:nvPr/>
        </p:nvPicPr>
        <p:blipFill>
          <a:blip r:embed="rId3"/>
          <a:stretch>
            <a:fillRect/>
          </a:stretch>
        </p:blipFill>
        <p:spPr>
          <a:xfrm>
            <a:off x="2461167" y="1247802"/>
            <a:ext cx="5136287" cy="1051092"/>
          </a:xfrm>
          <a:prstGeom prst="rect">
            <a:avLst/>
          </a:prstGeom>
        </p:spPr>
      </p:pic>
      <p:pic>
        <p:nvPicPr>
          <p:cNvPr id="12" name="Picture 11" descr="Text&#10;&#10;Description automatically generated">
            <a:extLst>
              <a:ext uri="{FF2B5EF4-FFF2-40B4-BE49-F238E27FC236}">
                <a16:creationId xmlns:a16="http://schemas.microsoft.com/office/drawing/2014/main" id="{875322AC-8174-4119-9ECD-E78196450067}"/>
              </a:ext>
            </a:extLst>
          </p:cNvPr>
          <p:cNvPicPr>
            <a:picLocks noChangeAspect="1"/>
          </p:cNvPicPr>
          <p:nvPr/>
        </p:nvPicPr>
        <p:blipFill>
          <a:blip r:embed="rId4"/>
          <a:stretch>
            <a:fillRect/>
          </a:stretch>
        </p:blipFill>
        <p:spPr>
          <a:xfrm>
            <a:off x="6747550" y="3095730"/>
            <a:ext cx="1699808" cy="1730311"/>
          </a:xfrm>
          <a:prstGeom prst="rect">
            <a:avLst/>
          </a:prstGeom>
        </p:spPr>
      </p:pic>
      <p:pic>
        <p:nvPicPr>
          <p:cNvPr id="2" name="Picture 1" descr="A picture containing text&#10;&#10;Description automatically generated">
            <a:extLst>
              <a:ext uri="{FF2B5EF4-FFF2-40B4-BE49-F238E27FC236}">
                <a16:creationId xmlns:a16="http://schemas.microsoft.com/office/drawing/2014/main" id="{A50909A6-BFE5-90CA-84D4-3A0A187CC0DD}"/>
              </a:ext>
            </a:extLst>
          </p:cNvPr>
          <p:cNvPicPr>
            <a:picLocks noChangeAspect="1"/>
          </p:cNvPicPr>
          <p:nvPr/>
        </p:nvPicPr>
        <p:blipFill>
          <a:blip r:embed="rId5"/>
          <a:stretch>
            <a:fillRect/>
          </a:stretch>
        </p:blipFill>
        <p:spPr>
          <a:xfrm>
            <a:off x="1253740" y="3599737"/>
            <a:ext cx="4009305" cy="720480"/>
          </a:xfrm>
          <a:prstGeom prst="rect">
            <a:avLst/>
          </a:prstGeom>
        </p:spPr>
      </p:pic>
    </p:spTree>
    <p:extLst>
      <p:ext uri="{BB962C8B-B14F-4D97-AF65-F5344CB8AC3E}">
        <p14:creationId xmlns:p14="http://schemas.microsoft.com/office/powerpoint/2010/main" val="71155266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2615259" y="230521"/>
            <a:ext cx="5625227" cy="566063"/>
          </a:xfrm>
          <a:prstGeom prst="rect">
            <a:avLst/>
          </a:prstGeom>
        </p:spPr>
        <p:txBody>
          <a:bodyPr lIns="91425" tIns="91425" rIns="91425" bIns="91425" anchor="b" anchorCtr="0">
            <a:noAutofit/>
          </a:bodyPr>
          <a:lstStyle/>
          <a:p>
            <a:pPr lvl="0"/>
            <a:r>
              <a:rPr lang="en-US" sz="3200" dirty="0"/>
              <a:t>Bag of Words vs TF-IDF</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431162" y="1292941"/>
            <a:ext cx="7712838" cy="353943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indent="-285750" algn="just">
              <a:buFont typeface="Wingdings" panose="05000000000000000000" pitchFamily="2" charset="2"/>
              <a:buChar char="Ø"/>
            </a:pPr>
            <a:r>
              <a:rPr lang="en-US" dirty="0">
                <a:solidFill>
                  <a:srgbClr val="FFC000"/>
                </a:solidFill>
                <a:latin typeface="Muli"/>
              </a:rPr>
              <a:t>Let ‘s summarize what we’ve covered in the part:</a:t>
            </a:r>
          </a:p>
          <a:p>
            <a:pPr marL="285750" indent="-285750" algn="just">
              <a:buFont typeface="Wingdings" panose="05000000000000000000" pitchFamily="2" charset="2"/>
              <a:buChar char="Ø"/>
            </a:pPr>
            <a:endParaRPr lang="en-US" dirty="0">
              <a:solidFill>
                <a:srgbClr val="FFC000"/>
              </a:solidFill>
              <a:latin typeface="Muli"/>
            </a:endParaRPr>
          </a:p>
          <a:p>
            <a:pPr marL="285750" indent="-285750" algn="just">
              <a:buFont typeface="Arial" panose="020B0604020202020204" pitchFamily="34" charset="0"/>
              <a:buChar char="•"/>
            </a:pPr>
            <a:r>
              <a:rPr lang="en-US" dirty="0">
                <a:solidFill>
                  <a:srgbClr val="FFC000"/>
                </a:solidFill>
                <a:latin typeface="Muli"/>
              </a:rPr>
              <a:t>Bag of Words just creates a set of vectors containing the count of word occurrences in the document (reviews), while the TF-IDF model contains information on the more important words and the less important ones as well.</a:t>
            </a:r>
          </a:p>
          <a:p>
            <a:pPr marL="285750" indent="-285750" algn="just">
              <a:buFont typeface="Arial" panose="020B0604020202020204" pitchFamily="34" charset="0"/>
              <a:buChar char="•"/>
            </a:pPr>
            <a:endParaRPr lang="en-US" dirty="0">
              <a:solidFill>
                <a:srgbClr val="FFC000"/>
              </a:solidFill>
              <a:latin typeface="Muli"/>
            </a:endParaRPr>
          </a:p>
          <a:p>
            <a:pPr marL="285750" indent="-285750" algn="just">
              <a:buFont typeface="Arial" panose="020B0604020202020204" pitchFamily="34" charset="0"/>
              <a:buChar char="•"/>
            </a:pPr>
            <a:r>
              <a:rPr lang="en-US" dirty="0">
                <a:solidFill>
                  <a:srgbClr val="FFC000"/>
                </a:solidFill>
                <a:latin typeface="Muli"/>
              </a:rPr>
              <a:t>Bag of Words vectors are easy to interpret. However, TF-IDF usually performs better in machine learning models.</a:t>
            </a:r>
          </a:p>
          <a:p>
            <a:pPr marL="285750" indent="-285750" algn="just">
              <a:buFont typeface="Arial" panose="020B0604020202020204" pitchFamily="34" charset="0"/>
              <a:buChar char="•"/>
            </a:pPr>
            <a:endParaRPr lang="en-US" dirty="0">
              <a:solidFill>
                <a:srgbClr val="FFC000"/>
              </a:solidFill>
              <a:latin typeface="Muli"/>
            </a:endParaRPr>
          </a:p>
          <a:p>
            <a:pPr marL="285750" indent="-285750" algn="just">
              <a:buFont typeface="Arial" panose="020B0604020202020204" pitchFamily="34" charset="0"/>
              <a:buChar char="•"/>
            </a:pPr>
            <a:r>
              <a:rPr lang="en-US" dirty="0">
                <a:solidFill>
                  <a:srgbClr val="FFC000"/>
                </a:solidFill>
                <a:latin typeface="Muli"/>
              </a:rPr>
              <a:t>While both Bag-of-Words and TF-IDF have been popular in their own regard, there still remained a void where understanding the context of words was concerned. Detecting the similarity between the words ‘spooky’ and ‘scary’, or translating our given documents into another language, requires a lot more information on the documents.</a:t>
            </a:r>
          </a:p>
          <a:p>
            <a:pPr marL="285750" indent="-285750" algn="just">
              <a:buFont typeface="Arial" panose="020B0604020202020204" pitchFamily="34" charset="0"/>
              <a:buChar char="•"/>
            </a:pPr>
            <a:endParaRPr lang="en-US" dirty="0">
              <a:solidFill>
                <a:srgbClr val="FFC000"/>
              </a:solidFill>
              <a:latin typeface="Muli"/>
            </a:endParaRPr>
          </a:p>
          <a:p>
            <a:pPr marL="285750" indent="-285750" algn="just">
              <a:buFont typeface="Arial" panose="020B0604020202020204" pitchFamily="34" charset="0"/>
              <a:buChar char="•"/>
            </a:pPr>
            <a:r>
              <a:rPr lang="en-US" dirty="0">
                <a:solidFill>
                  <a:srgbClr val="FFC000"/>
                </a:solidFill>
                <a:latin typeface="Muli"/>
              </a:rPr>
              <a:t>This is where Word Embedding techniques such as Word2Vec, Continuous Bag of Words (CBOW), </a:t>
            </a:r>
            <a:r>
              <a:rPr lang="en-US" dirty="0" err="1">
                <a:solidFill>
                  <a:srgbClr val="FFC000"/>
                </a:solidFill>
                <a:latin typeface="Muli"/>
              </a:rPr>
              <a:t>Skipgram</a:t>
            </a:r>
            <a:r>
              <a:rPr lang="en-US" dirty="0">
                <a:solidFill>
                  <a:srgbClr val="FFC000"/>
                </a:solidFill>
                <a:latin typeface="Muli"/>
              </a:rPr>
              <a:t>, etc. come in. (Self study topics)</a:t>
            </a:r>
          </a:p>
        </p:txBody>
      </p:sp>
    </p:spTree>
    <p:extLst>
      <p:ext uri="{BB962C8B-B14F-4D97-AF65-F5344CB8AC3E}">
        <p14:creationId xmlns:p14="http://schemas.microsoft.com/office/powerpoint/2010/main" val="3397691118"/>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grpSp>
        <p:nvGrpSpPr>
          <p:cNvPr id="1449" name="Shape 1449"/>
          <p:cNvGrpSpPr/>
          <p:nvPr/>
        </p:nvGrpSpPr>
        <p:grpSpPr>
          <a:xfrm flipH="1">
            <a:off x="-188453" y="1015816"/>
            <a:ext cx="1844153" cy="1594438"/>
            <a:chOff x="4088875" y="1431100"/>
            <a:chExt cx="3293000" cy="2852775"/>
          </a:xfrm>
        </p:grpSpPr>
        <p:sp>
          <p:nvSpPr>
            <p:cNvPr id="1450" name="Shape 1450"/>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dirty="0"/>
            </a:p>
          </p:txBody>
        </p:sp>
        <p:sp>
          <p:nvSpPr>
            <p:cNvPr id="1451" name="Shape 1451"/>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dirty="0"/>
            </a:p>
          </p:txBody>
        </p:sp>
        <p:sp>
          <p:nvSpPr>
            <p:cNvPr id="1452" name="Shape 1452"/>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dirty="0"/>
            </a:p>
          </p:txBody>
        </p:sp>
        <p:sp>
          <p:nvSpPr>
            <p:cNvPr id="1453" name="Shape 1453"/>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dirty="0"/>
            </a:p>
          </p:txBody>
        </p:sp>
        <p:sp>
          <p:nvSpPr>
            <p:cNvPr id="1454" name="Shape 1454"/>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dirty="0"/>
            </a:p>
          </p:txBody>
        </p:sp>
        <p:sp>
          <p:nvSpPr>
            <p:cNvPr id="1455" name="Shape 1455"/>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dirty="0"/>
            </a:p>
          </p:txBody>
        </p:sp>
        <p:sp>
          <p:nvSpPr>
            <p:cNvPr id="1456" name="Shape 1456"/>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1457" name="Shape 1457"/>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1458" name="Shape 1458"/>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1459" name="Shape 1459"/>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1460" name="Shape 1460"/>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1461" name="Shape 1461"/>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1462" name="Shape 1462"/>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1463" name="Shape 1463"/>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1464" name="Shape 1464"/>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1465" name="Shape 1465"/>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1466" name="Shape 1466"/>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1467" name="Shape 1467"/>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1468" name="Shape 1468"/>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1469" name="Shape 1469"/>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1470" name="Shape 1470"/>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1471" name="Shape 1471"/>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1472" name="Shape 1472"/>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1473" name="Shape 1473"/>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1474" name="Shape 1474"/>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1475" name="Shape 1475"/>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1476" name="Shape 1476"/>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1477" name="Shape 1477"/>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1478" name="Shape 1478"/>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1479" name="Shape 1479"/>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1480" name="Shape 1480"/>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1481" name="Shape 1481"/>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1482" name="Shape 1482"/>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1483" name="Shape 1483"/>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1484" name="Shape 1484"/>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1485" name="Shape 1485"/>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1486" name="Shape 1486"/>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1487" name="Shape 1487"/>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1488" name="Shape 1488"/>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1489" name="Shape 1489"/>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1490" name="Shape 1490"/>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1491" name="Shape 1491"/>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dirty="0"/>
            </a:p>
          </p:txBody>
        </p:sp>
        <p:sp>
          <p:nvSpPr>
            <p:cNvPr id="1492" name="Shape 1492"/>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dirty="0"/>
            </a:p>
          </p:txBody>
        </p:sp>
        <p:sp>
          <p:nvSpPr>
            <p:cNvPr id="1493" name="Shape 1493"/>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dirty="0"/>
            </a:p>
          </p:txBody>
        </p:sp>
        <p:sp>
          <p:nvSpPr>
            <p:cNvPr id="1494" name="Shape 1494"/>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dirty="0"/>
            </a:p>
          </p:txBody>
        </p:sp>
        <p:sp>
          <p:nvSpPr>
            <p:cNvPr id="1495" name="Shape 1495"/>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dirty="0"/>
            </a:p>
          </p:txBody>
        </p:sp>
        <p:sp>
          <p:nvSpPr>
            <p:cNvPr id="1496" name="Shape 1496"/>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dirty="0"/>
            </a:p>
          </p:txBody>
        </p:sp>
      </p:grpSp>
      <p:grpSp>
        <p:nvGrpSpPr>
          <p:cNvPr id="1497" name="Shape 1497"/>
          <p:cNvGrpSpPr/>
          <p:nvPr/>
        </p:nvGrpSpPr>
        <p:grpSpPr>
          <a:xfrm>
            <a:off x="144761" y="1255574"/>
            <a:ext cx="1032404" cy="1032467"/>
            <a:chOff x="6654650" y="3665275"/>
            <a:chExt cx="409100" cy="409125"/>
          </a:xfrm>
        </p:grpSpPr>
        <p:sp>
          <p:nvSpPr>
            <p:cNvPr id="1498" name="Shape 1498"/>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499" name="Shape 1499"/>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1500" name="Shape 1500"/>
          <p:cNvGrpSpPr/>
          <p:nvPr/>
        </p:nvGrpSpPr>
        <p:grpSpPr>
          <a:xfrm rot="-731900">
            <a:off x="484962" y="343376"/>
            <a:ext cx="688564" cy="688680"/>
            <a:chOff x="570875" y="4322250"/>
            <a:chExt cx="443300" cy="443325"/>
          </a:xfrm>
        </p:grpSpPr>
        <p:sp>
          <p:nvSpPr>
            <p:cNvPr id="1501" name="Shape 1501"/>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2" name="Shape 1502"/>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3" name="Shape 1503"/>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4" name="Shape 1504"/>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grpSp>
      <p:sp>
        <p:nvSpPr>
          <p:cNvPr id="1505" name="Shape 1505"/>
          <p:cNvSpPr/>
          <p:nvPr/>
        </p:nvSpPr>
        <p:spPr>
          <a:xfrm>
            <a:off x="882208" y="2168693"/>
            <a:ext cx="260931" cy="249145"/>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6" name="Shape 1506"/>
          <p:cNvSpPr/>
          <p:nvPr/>
        </p:nvSpPr>
        <p:spPr>
          <a:xfrm rot="2327381">
            <a:off x="1220785" y="1598881"/>
            <a:ext cx="443468" cy="423387"/>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7" name="Shape 1507"/>
          <p:cNvSpPr/>
          <p:nvPr/>
        </p:nvSpPr>
        <p:spPr>
          <a:xfrm rot="2327012">
            <a:off x="470631" y="2267397"/>
            <a:ext cx="183443" cy="17512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8" name="Shape 1413"/>
          <p:cNvSpPr txBox="1">
            <a:spLocks noGrp="1"/>
          </p:cNvSpPr>
          <p:nvPr>
            <p:ph type="ctrTitle" idx="4294967295"/>
          </p:nvPr>
        </p:nvSpPr>
        <p:spPr>
          <a:xfrm>
            <a:off x="2445584" y="2005544"/>
            <a:ext cx="4991100" cy="1160462"/>
          </a:xfrm>
          <a:prstGeom prst="rect">
            <a:avLst/>
          </a:prstGeom>
        </p:spPr>
        <p:txBody>
          <a:bodyPr lIns="91425" tIns="91425" rIns="91425" bIns="91425" anchor="b" anchorCtr="0">
            <a:noAutofit/>
          </a:bodyPr>
          <a:lstStyle/>
          <a:p>
            <a:pPr lvl="0" rtl="0">
              <a:spcBef>
                <a:spcPts val="0"/>
              </a:spcBef>
              <a:buNone/>
            </a:pPr>
            <a:r>
              <a:rPr lang="en" dirty="0"/>
              <a:t>Any questions so far? </a:t>
            </a:r>
            <a:r>
              <a:rPr lang="en-US" dirty="0"/>
              <a:t>A</a:t>
            </a:r>
            <a:r>
              <a:rPr lang="en" dirty="0"/>
              <a:t>ny comments?</a:t>
            </a:r>
          </a:p>
        </p:txBody>
      </p:sp>
    </p:spTree>
    <p:extLst>
      <p:ext uri="{BB962C8B-B14F-4D97-AF65-F5344CB8AC3E}">
        <p14:creationId xmlns:p14="http://schemas.microsoft.com/office/powerpoint/2010/main" val="1996281805"/>
      </p:ext>
    </p:extLst>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64331" y="281161"/>
            <a:ext cx="6528741" cy="566063"/>
          </a:xfrm>
          <a:prstGeom prst="rect">
            <a:avLst/>
          </a:prstGeom>
        </p:spPr>
        <p:txBody>
          <a:bodyPr lIns="91425" tIns="91425" rIns="91425" bIns="91425" anchor="b" anchorCtr="0">
            <a:noAutofit/>
          </a:bodyPr>
          <a:lstStyle/>
          <a:p>
            <a:pPr lvl="0"/>
            <a:r>
              <a:rPr lang="en-US" sz="3200" dirty="0"/>
              <a:t>Sentence splitting </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724252" y="655524"/>
            <a:ext cx="6823189" cy="28931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C6DAEC"/>
                </a:solidFill>
                <a:latin typeface="Muli"/>
                <a:ea typeface="Muli"/>
                <a:cs typeface="Muli"/>
              </a:rPr>
              <a:t> </a:t>
            </a:r>
          </a:p>
          <a:p>
            <a:pPr marL="285750" indent="-285750" eaLnBrk="1" hangingPunct="1">
              <a:buFont typeface="Arial" panose="020B0604020202020204" pitchFamily="34" charset="0"/>
              <a:buChar char="•"/>
            </a:pPr>
            <a:r>
              <a:rPr lang="en-US" altLang="en-US" dirty="0">
                <a:solidFill>
                  <a:srgbClr val="FFC000"/>
                </a:solidFill>
                <a:latin typeface="Muli"/>
              </a:rPr>
              <a:t>Sentence splitting (tokenization) is the process of splitting text into individual sentences. </a:t>
            </a:r>
          </a:p>
          <a:p>
            <a:pPr marL="285750" indent="-285750" eaLnBrk="1" hangingPunct="1">
              <a:buFont typeface="Arial" panose="020B0604020202020204" pitchFamily="34" charset="0"/>
              <a:buChar char="•"/>
            </a:pPr>
            <a:r>
              <a:rPr lang="en-US" altLang="en-US" dirty="0" err="1">
                <a:solidFill>
                  <a:srgbClr val="FFC000"/>
                </a:solidFill>
                <a:latin typeface="Muli"/>
              </a:rPr>
              <a:t>sent_tokenize</a:t>
            </a:r>
            <a:r>
              <a:rPr lang="en-US" altLang="en-US" dirty="0">
                <a:solidFill>
                  <a:srgbClr val="FFC000"/>
                </a:solidFill>
                <a:latin typeface="Muli"/>
              </a:rPr>
              <a:t> on NLTK  is used to split text into sentences.</a:t>
            </a:r>
          </a:p>
          <a:p>
            <a:pPr marL="285750" indent="-285750" eaLnBrk="1" hangingPunct="1">
              <a:buFont typeface="Arial" panose="020B0604020202020204" pitchFamily="34" charset="0"/>
              <a:buChar char="•"/>
            </a:pPr>
            <a:r>
              <a:rPr lang="en-US" altLang="en-US" dirty="0">
                <a:solidFill>
                  <a:srgbClr val="FFC000"/>
                </a:solidFill>
                <a:latin typeface="Muli"/>
              </a:rPr>
              <a:t>It needs the text name and the language of the text (English as default) as input.</a:t>
            </a: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r>
              <a:rPr lang="en-US" altLang="en-US" dirty="0">
                <a:solidFill>
                  <a:srgbClr val="FFC000"/>
                </a:solidFill>
                <a:latin typeface="Muli"/>
              </a:rPr>
              <a:t>It recognizes that the “.” in Mr. is not a period ending a sentence. </a:t>
            </a:r>
          </a:p>
        </p:txBody>
      </p:sp>
      <p:pic>
        <p:nvPicPr>
          <p:cNvPr id="15" name="Picture 14">
            <a:extLst>
              <a:ext uri="{FF2B5EF4-FFF2-40B4-BE49-F238E27FC236}">
                <a16:creationId xmlns:a16="http://schemas.microsoft.com/office/drawing/2014/main" id="{AE5075C0-EF48-4B70-A099-17263F57781E}"/>
              </a:ext>
            </a:extLst>
          </p:cNvPr>
          <p:cNvPicPr>
            <a:picLocks noChangeAspect="1"/>
          </p:cNvPicPr>
          <p:nvPr/>
        </p:nvPicPr>
        <p:blipFill>
          <a:blip r:embed="rId3"/>
          <a:stretch>
            <a:fillRect/>
          </a:stretch>
        </p:blipFill>
        <p:spPr>
          <a:xfrm>
            <a:off x="1418554" y="2102074"/>
            <a:ext cx="7507967" cy="1077218"/>
          </a:xfrm>
          <a:prstGeom prst="rect">
            <a:avLst/>
          </a:prstGeom>
        </p:spPr>
      </p:pic>
    </p:spTree>
    <p:extLst>
      <p:ext uri="{BB962C8B-B14F-4D97-AF65-F5344CB8AC3E}">
        <p14:creationId xmlns:p14="http://schemas.microsoft.com/office/powerpoint/2010/main" val="422294658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grpSp>
        <p:nvGrpSpPr>
          <p:cNvPr id="1449" name="Shape 1449"/>
          <p:cNvGrpSpPr/>
          <p:nvPr/>
        </p:nvGrpSpPr>
        <p:grpSpPr>
          <a:xfrm flipH="1">
            <a:off x="-188453" y="1015816"/>
            <a:ext cx="1844153" cy="1594438"/>
            <a:chOff x="4088875" y="1431100"/>
            <a:chExt cx="3293000" cy="2852775"/>
          </a:xfrm>
        </p:grpSpPr>
        <p:sp>
          <p:nvSpPr>
            <p:cNvPr id="1450" name="Shape 1450"/>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dirty="0"/>
            </a:p>
          </p:txBody>
        </p:sp>
        <p:sp>
          <p:nvSpPr>
            <p:cNvPr id="1451" name="Shape 1451"/>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dirty="0"/>
            </a:p>
          </p:txBody>
        </p:sp>
        <p:sp>
          <p:nvSpPr>
            <p:cNvPr id="1452" name="Shape 1452"/>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dirty="0"/>
            </a:p>
          </p:txBody>
        </p:sp>
        <p:sp>
          <p:nvSpPr>
            <p:cNvPr id="1453" name="Shape 1453"/>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dirty="0"/>
            </a:p>
          </p:txBody>
        </p:sp>
        <p:sp>
          <p:nvSpPr>
            <p:cNvPr id="1454" name="Shape 1454"/>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dirty="0"/>
            </a:p>
          </p:txBody>
        </p:sp>
        <p:sp>
          <p:nvSpPr>
            <p:cNvPr id="1455" name="Shape 1455"/>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dirty="0"/>
            </a:p>
          </p:txBody>
        </p:sp>
        <p:sp>
          <p:nvSpPr>
            <p:cNvPr id="1456" name="Shape 1456"/>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1457" name="Shape 1457"/>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1458" name="Shape 1458"/>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1459" name="Shape 1459"/>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1460" name="Shape 1460"/>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1461" name="Shape 1461"/>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1462" name="Shape 1462"/>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1463" name="Shape 1463"/>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1464" name="Shape 1464"/>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1465" name="Shape 1465"/>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1466" name="Shape 1466"/>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1467" name="Shape 1467"/>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1468" name="Shape 1468"/>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1469" name="Shape 1469"/>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1470" name="Shape 1470"/>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1471" name="Shape 1471"/>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1472" name="Shape 1472"/>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1473" name="Shape 1473"/>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1474" name="Shape 1474"/>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1475" name="Shape 1475"/>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1476" name="Shape 1476"/>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1477" name="Shape 1477"/>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1478" name="Shape 1478"/>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1479" name="Shape 1479"/>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1480" name="Shape 1480"/>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1481" name="Shape 1481"/>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1482" name="Shape 1482"/>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1483" name="Shape 1483"/>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1484" name="Shape 1484"/>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1485" name="Shape 1485"/>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1486" name="Shape 1486"/>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1487" name="Shape 1487"/>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1488" name="Shape 1488"/>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1489" name="Shape 1489"/>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1490" name="Shape 1490"/>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1491" name="Shape 1491"/>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dirty="0"/>
            </a:p>
          </p:txBody>
        </p:sp>
        <p:sp>
          <p:nvSpPr>
            <p:cNvPr id="1492" name="Shape 1492"/>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dirty="0"/>
            </a:p>
          </p:txBody>
        </p:sp>
        <p:sp>
          <p:nvSpPr>
            <p:cNvPr id="1493" name="Shape 1493"/>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dirty="0"/>
            </a:p>
          </p:txBody>
        </p:sp>
        <p:sp>
          <p:nvSpPr>
            <p:cNvPr id="1494" name="Shape 1494"/>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dirty="0"/>
            </a:p>
          </p:txBody>
        </p:sp>
        <p:sp>
          <p:nvSpPr>
            <p:cNvPr id="1495" name="Shape 1495"/>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dirty="0"/>
            </a:p>
          </p:txBody>
        </p:sp>
        <p:sp>
          <p:nvSpPr>
            <p:cNvPr id="1496" name="Shape 1496"/>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dirty="0"/>
            </a:p>
          </p:txBody>
        </p:sp>
      </p:grpSp>
      <p:grpSp>
        <p:nvGrpSpPr>
          <p:cNvPr id="1497" name="Shape 1497"/>
          <p:cNvGrpSpPr/>
          <p:nvPr/>
        </p:nvGrpSpPr>
        <p:grpSpPr>
          <a:xfrm>
            <a:off x="144761" y="1255574"/>
            <a:ext cx="1032404" cy="1032467"/>
            <a:chOff x="6654650" y="3665275"/>
            <a:chExt cx="409100" cy="409125"/>
          </a:xfrm>
        </p:grpSpPr>
        <p:sp>
          <p:nvSpPr>
            <p:cNvPr id="1498" name="Shape 1498"/>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499" name="Shape 1499"/>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1500" name="Shape 1500"/>
          <p:cNvGrpSpPr/>
          <p:nvPr/>
        </p:nvGrpSpPr>
        <p:grpSpPr>
          <a:xfrm rot="-731900">
            <a:off x="484962" y="343376"/>
            <a:ext cx="688564" cy="688680"/>
            <a:chOff x="570875" y="4322250"/>
            <a:chExt cx="443300" cy="443325"/>
          </a:xfrm>
        </p:grpSpPr>
        <p:sp>
          <p:nvSpPr>
            <p:cNvPr id="1501" name="Shape 1501"/>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2" name="Shape 1502"/>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3" name="Shape 1503"/>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4" name="Shape 1504"/>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grpSp>
      <p:sp>
        <p:nvSpPr>
          <p:cNvPr id="1505" name="Shape 1505"/>
          <p:cNvSpPr/>
          <p:nvPr/>
        </p:nvSpPr>
        <p:spPr>
          <a:xfrm>
            <a:off x="882208" y="2168693"/>
            <a:ext cx="260931" cy="249145"/>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6" name="Shape 1506"/>
          <p:cNvSpPr/>
          <p:nvPr/>
        </p:nvSpPr>
        <p:spPr>
          <a:xfrm rot="2327381">
            <a:off x="1220785" y="1598881"/>
            <a:ext cx="443468" cy="423387"/>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7" name="Shape 1507"/>
          <p:cNvSpPr/>
          <p:nvPr/>
        </p:nvSpPr>
        <p:spPr>
          <a:xfrm rot="2327012">
            <a:off x="470631" y="2267397"/>
            <a:ext cx="183443" cy="17512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8" name="Shape 1413"/>
          <p:cNvSpPr txBox="1">
            <a:spLocks noGrp="1"/>
          </p:cNvSpPr>
          <p:nvPr>
            <p:ph type="ctrTitle" idx="4294967295"/>
          </p:nvPr>
        </p:nvSpPr>
        <p:spPr>
          <a:xfrm>
            <a:off x="1699035" y="1872271"/>
            <a:ext cx="7452909" cy="1160462"/>
          </a:xfrm>
          <a:prstGeom prst="rect">
            <a:avLst/>
          </a:prstGeom>
        </p:spPr>
        <p:txBody>
          <a:bodyPr lIns="91425" tIns="91425" rIns="91425" bIns="91425" anchor="b" anchorCtr="0">
            <a:noAutofit/>
          </a:bodyPr>
          <a:lstStyle/>
          <a:p>
            <a:br>
              <a:rPr lang="en" sz="2800" dirty="0"/>
            </a:br>
            <a:br>
              <a:rPr lang="en" sz="2800" dirty="0"/>
            </a:br>
            <a:br>
              <a:rPr lang="en" sz="2800" dirty="0"/>
            </a:br>
            <a:r>
              <a:rPr lang="en-US" sz="2800" dirty="0"/>
              <a:t> </a:t>
            </a:r>
            <a:br>
              <a:rPr lang="en" sz="2800" dirty="0"/>
            </a:br>
            <a:r>
              <a:rPr lang="en-US" sz="2800" dirty="0">
                <a:sym typeface="Muli"/>
              </a:rPr>
              <a:t>3</a:t>
            </a:r>
            <a:r>
              <a:rPr lang="en-US" altLang="en-US" sz="2800" dirty="0">
                <a:sym typeface="Muli"/>
              </a:rPr>
              <a:t>.3 </a:t>
            </a:r>
            <a:r>
              <a:rPr lang="en-US" altLang="en-US" sz="2800" dirty="0">
                <a:solidFill>
                  <a:srgbClr val="C6DAEC"/>
                </a:solidFill>
                <a:latin typeface="Muli"/>
                <a:ea typeface="Muli"/>
                <a:cs typeface="Muli"/>
                <a:sym typeface="Muli"/>
              </a:rPr>
              <a:t>Define Word Tokenization</a:t>
            </a:r>
            <a:br>
              <a:rPr lang="en" sz="2800" dirty="0"/>
            </a:br>
            <a:endParaRPr lang="en" sz="2800" dirty="0"/>
          </a:p>
        </p:txBody>
      </p:sp>
    </p:spTree>
    <p:extLst>
      <p:ext uri="{BB962C8B-B14F-4D97-AF65-F5344CB8AC3E}">
        <p14:creationId xmlns:p14="http://schemas.microsoft.com/office/powerpoint/2010/main" val="32533972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64331" y="281161"/>
            <a:ext cx="6528741" cy="566063"/>
          </a:xfrm>
          <a:prstGeom prst="rect">
            <a:avLst/>
          </a:prstGeom>
        </p:spPr>
        <p:txBody>
          <a:bodyPr lIns="91425" tIns="91425" rIns="91425" bIns="91425" anchor="b" anchorCtr="0">
            <a:noAutofit/>
          </a:bodyPr>
          <a:lstStyle/>
          <a:p>
            <a:pPr lvl="0"/>
            <a:r>
              <a:rPr lang="en-US" sz="3200" dirty="0"/>
              <a:t>Word tokenizing </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669883" y="455364"/>
            <a:ext cx="6823189" cy="461664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C6DAEC"/>
                </a:solidFill>
                <a:latin typeface="Muli"/>
                <a:ea typeface="Muli"/>
                <a:cs typeface="Muli"/>
              </a:rPr>
              <a:t> </a:t>
            </a:r>
          </a:p>
          <a:p>
            <a:pPr marL="285750" indent="-285750" eaLnBrk="1" hangingPunct="1">
              <a:buFont typeface="Arial" panose="020B0604020202020204" pitchFamily="34" charset="0"/>
              <a:buChar char="•"/>
            </a:pPr>
            <a:r>
              <a:rPr lang="en-US" altLang="en-US" dirty="0">
                <a:solidFill>
                  <a:srgbClr val="FFC000"/>
                </a:solidFill>
                <a:latin typeface="Muli"/>
              </a:rPr>
              <a:t>A token is the smallest text unit a machine can process.</a:t>
            </a:r>
          </a:p>
          <a:p>
            <a:pPr marL="285750" indent="-285750" eaLnBrk="1" hangingPunct="1">
              <a:buFont typeface="Arial" panose="020B0604020202020204" pitchFamily="34" charset="0"/>
              <a:buChar char="•"/>
            </a:pPr>
            <a:r>
              <a:rPr lang="en-US" altLang="en-US" dirty="0">
                <a:solidFill>
                  <a:srgbClr val="FFC000"/>
                </a:solidFill>
                <a:latin typeface="Muli"/>
              </a:rPr>
              <a:t>Every chunk of text needs to be tokenized before you running natural language programs on it.</a:t>
            </a:r>
          </a:p>
          <a:p>
            <a:pPr marL="285750" indent="-285750" eaLnBrk="1" hangingPunct="1">
              <a:buFont typeface="Arial" panose="020B0604020202020204" pitchFamily="34" charset="0"/>
              <a:buChar char="•"/>
            </a:pPr>
            <a:r>
              <a:rPr lang="en-US" altLang="en-US" dirty="0">
                <a:solidFill>
                  <a:srgbClr val="FFC000"/>
                </a:solidFill>
                <a:latin typeface="Muli"/>
              </a:rPr>
              <a:t>Python split() can be used to tokenize a text.</a:t>
            </a: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r>
              <a:rPr lang="en-US" altLang="en-US" dirty="0" err="1">
                <a:solidFill>
                  <a:srgbClr val="FFC000"/>
                </a:solidFill>
                <a:latin typeface="Muli"/>
              </a:rPr>
              <a:t>Word_tokenize</a:t>
            </a:r>
            <a:r>
              <a:rPr lang="en-US" altLang="en-US" dirty="0">
                <a:solidFill>
                  <a:srgbClr val="FFC000"/>
                </a:solidFill>
                <a:latin typeface="Muli"/>
              </a:rPr>
              <a:t> on NLTK can be used to tokenize a text.</a:t>
            </a:r>
          </a:p>
          <a:p>
            <a:pPr marL="285750" indent="-285750" eaLnBrk="1" hangingPunct="1">
              <a:buFont typeface="Arial" panose="020B0604020202020204" pitchFamily="34" charset="0"/>
              <a:buChar char="•"/>
            </a:pPr>
            <a:r>
              <a:rPr lang="en-US" altLang="en-US" dirty="0">
                <a:solidFill>
                  <a:srgbClr val="FFC000"/>
                </a:solidFill>
                <a:latin typeface="Muli"/>
              </a:rPr>
              <a:t>It needs the text name and the language of the text (English as default) as input.</a:t>
            </a: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eaLnBrk="1" hangingPunct="1"/>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r>
              <a:rPr lang="en-US" altLang="en-US" dirty="0">
                <a:solidFill>
                  <a:srgbClr val="FFC000"/>
                </a:solidFill>
                <a:latin typeface="Muli"/>
              </a:rPr>
              <a:t>Their outputs are slightly different. What are the differences? </a:t>
            </a: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p:txBody>
      </p:sp>
      <p:pic>
        <p:nvPicPr>
          <p:cNvPr id="5" name="Picture 4">
            <a:extLst>
              <a:ext uri="{FF2B5EF4-FFF2-40B4-BE49-F238E27FC236}">
                <a16:creationId xmlns:a16="http://schemas.microsoft.com/office/drawing/2014/main" id="{E703A04C-EA63-4AD2-9965-F96F5E5FBCD9}"/>
              </a:ext>
            </a:extLst>
          </p:cNvPr>
          <p:cNvPicPr>
            <a:picLocks noChangeAspect="1"/>
          </p:cNvPicPr>
          <p:nvPr/>
        </p:nvPicPr>
        <p:blipFill>
          <a:blip r:embed="rId3"/>
          <a:stretch>
            <a:fillRect/>
          </a:stretch>
        </p:blipFill>
        <p:spPr>
          <a:xfrm>
            <a:off x="1600686" y="1723085"/>
            <a:ext cx="7141365" cy="761953"/>
          </a:xfrm>
          <a:prstGeom prst="rect">
            <a:avLst/>
          </a:prstGeom>
        </p:spPr>
      </p:pic>
      <p:pic>
        <p:nvPicPr>
          <p:cNvPr id="8" name="Picture 7">
            <a:extLst>
              <a:ext uri="{FF2B5EF4-FFF2-40B4-BE49-F238E27FC236}">
                <a16:creationId xmlns:a16="http://schemas.microsoft.com/office/drawing/2014/main" id="{B684338D-A578-4132-865C-99D6E7E1A799}"/>
              </a:ext>
            </a:extLst>
          </p:cNvPr>
          <p:cNvPicPr>
            <a:picLocks noChangeAspect="1"/>
          </p:cNvPicPr>
          <p:nvPr/>
        </p:nvPicPr>
        <p:blipFill>
          <a:blip r:embed="rId4"/>
          <a:stretch>
            <a:fillRect/>
          </a:stretch>
        </p:blipFill>
        <p:spPr>
          <a:xfrm>
            <a:off x="1600685" y="3207096"/>
            <a:ext cx="7141366" cy="883137"/>
          </a:xfrm>
          <a:prstGeom prst="rect">
            <a:avLst/>
          </a:prstGeom>
        </p:spPr>
      </p:pic>
    </p:spTree>
    <p:extLst>
      <p:ext uri="{BB962C8B-B14F-4D97-AF65-F5344CB8AC3E}">
        <p14:creationId xmlns:p14="http://schemas.microsoft.com/office/powerpoint/2010/main" val="157257499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grpSp>
        <p:nvGrpSpPr>
          <p:cNvPr id="1449" name="Shape 1449"/>
          <p:cNvGrpSpPr/>
          <p:nvPr/>
        </p:nvGrpSpPr>
        <p:grpSpPr>
          <a:xfrm flipH="1">
            <a:off x="-188453" y="1015816"/>
            <a:ext cx="1844153" cy="1594438"/>
            <a:chOff x="4088875" y="1431100"/>
            <a:chExt cx="3293000" cy="2852775"/>
          </a:xfrm>
        </p:grpSpPr>
        <p:sp>
          <p:nvSpPr>
            <p:cNvPr id="1450" name="Shape 1450"/>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dirty="0"/>
            </a:p>
          </p:txBody>
        </p:sp>
        <p:sp>
          <p:nvSpPr>
            <p:cNvPr id="1451" name="Shape 1451"/>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dirty="0"/>
            </a:p>
          </p:txBody>
        </p:sp>
        <p:sp>
          <p:nvSpPr>
            <p:cNvPr id="1452" name="Shape 1452"/>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dirty="0"/>
            </a:p>
          </p:txBody>
        </p:sp>
        <p:sp>
          <p:nvSpPr>
            <p:cNvPr id="1453" name="Shape 1453"/>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dirty="0"/>
            </a:p>
          </p:txBody>
        </p:sp>
        <p:sp>
          <p:nvSpPr>
            <p:cNvPr id="1454" name="Shape 1454"/>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dirty="0"/>
            </a:p>
          </p:txBody>
        </p:sp>
        <p:sp>
          <p:nvSpPr>
            <p:cNvPr id="1455" name="Shape 1455"/>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dirty="0"/>
            </a:p>
          </p:txBody>
        </p:sp>
        <p:sp>
          <p:nvSpPr>
            <p:cNvPr id="1456" name="Shape 1456"/>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1457" name="Shape 1457"/>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1458" name="Shape 1458"/>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1459" name="Shape 1459"/>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1460" name="Shape 1460"/>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1461" name="Shape 1461"/>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1462" name="Shape 1462"/>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1463" name="Shape 1463"/>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1464" name="Shape 1464"/>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1465" name="Shape 1465"/>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1466" name="Shape 1466"/>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1467" name="Shape 1467"/>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1468" name="Shape 1468"/>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1469" name="Shape 1469"/>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1470" name="Shape 1470"/>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1471" name="Shape 1471"/>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1472" name="Shape 1472"/>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1473" name="Shape 1473"/>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1474" name="Shape 1474"/>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1475" name="Shape 1475"/>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1476" name="Shape 1476"/>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1477" name="Shape 1477"/>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1478" name="Shape 1478"/>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1479" name="Shape 1479"/>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1480" name="Shape 1480"/>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1481" name="Shape 1481"/>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1482" name="Shape 1482"/>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1483" name="Shape 1483"/>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1484" name="Shape 1484"/>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1485" name="Shape 1485"/>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1486" name="Shape 1486"/>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1487" name="Shape 1487"/>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1488" name="Shape 1488"/>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1489" name="Shape 1489"/>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1490" name="Shape 1490"/>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1491" name="Shape 1491"/>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dirty="0"/>
            </a:p>
          </p:txBody>
        </p:sp>
        <p:sp>
          <p:nvSpPr>
            <p:cNvPr id="1492" name="Shape 1492"/>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dirty="0"/>
            </a:p>
          </p:txBody>
        </p:sp>
        <p:sp>
          <p:nvSpPr>
            <p:cNvPr id="1493" name="Shape 1493"/>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dirty="0"/>
            </a:p>
          </p:txBody>
        </p:sp>
        <p:sp>
          <p:nvSpPr>
            <p:cNvPr id="1494" name="Shape 1494"/>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dirty="0"/>
            </a:p>
          </p:txBody>
        </p:sp>
        <p:sp>
          <p:nvSpPr>
            <p:cNvPr id="1495" name="Shape 1495"/>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dirty="0"/>
            </a:p>
          </p:txBody>
        </p:sp>
        <p:sp>
          <p:nvSpPr>
            <p:cNvPr id="1496" name="Shape 1496"/>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dirty="0"/>
            </a:p>
          </p:txBody>
        </p:sp>
      </p:grpSp>
      <p:grpSp>
        <p:nvGrpSpPr>
          <p:cNvPr id="1497" name="Shape 1497"/>
          <p:cNvGrpSpPr/>
          <p:nvPr/>
        </p:nvGrpSpPr>
        <p:grpSpPr>
          <a:xfrm>
            <a:off x="144761" y="1255574"/>
            <a:ext cx="1032404" cy="1032467"/>
            <a:chOff x="6654650" y="3665275"/>
            <a:chExt cx="409100" cy="409125"/>
          </a:xfrm>
        </p:grpSpPr>
        <p:sp>
          <p:nvSpPr>
            <p:cNvPr id="1498" name="Shape 1498"/>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499" name="Shape 1499"/>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1500" name="Shape 1500"/>
          <p:cNvGrpSpPr/>
          <p:nvPr/>
        </p:nvGrpSpPr>
        <p:grpSpPr>
          <a:xfrm rot="-731900">
            <a:off x="484962" y="343376"/>
            <a:ext cx="688564" cy="688680"/>
            <a:chOff x="570875" y="4322250"/>
            <a:chExt cx="443300" cy="443325"/>
          </a:xfrm>
        </p:grpSpPr>
        <p:sp>
          <p:nvSpPr>
            <p:cNvPr id="1501" name="Shape 1501"/>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2" name="Shape 1502"/>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3" name="Shape 1503"/>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4" name="Shape 1504"/>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grpSp>
      <p:sp>
        <p:nvSpPr>
          <p:cNvPr id="1505" name="Shape 1505"/>
          <p:cNvSpPr/>
          <p:nvPr/>
        </p:nvSpPr>
        <p:spPr>
          <a:xfrm>
            <a:off x="882208" y="2168693"/>
            <a:ext cx="260931" cy="249145"/>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6" name="Shape 1506"/>
          <p:cNvSpPr/>
          <p:nvPr/>
        </p:nvSpPr>
        <p:spPr>
          <a:xfrm rot="2327381">
            <a:off x="1220785" y="1598881"/>
            <a:ext cx="443468" cy="423387"/>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7" name="Shape 1507"/>
          <p:cNvSpPr/>
          <p:nvPr/>
        </p:nvSpPr>
        <p:spPr>
          <a:xfrm rot="2327012">
            <a:off x="470631" y="2267397"/>
            <a:ext cx="183443" cy="17512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8" name="Shape 1413"/>
          <p:cNvSpPr txBox="1">
            <a:spLocks noGrp="1"/>
          </p:cNvSpPr>
          <p:nvPr>
            <p:ph type="ctrTitle" idx="4294967295"/>
          </p:nvPr>
        </p:nvSpPr>
        <p:spPr>
          <a:xfrm>
            <a:off x="1699035" y="1872271"/>
            <a:ext cx="7452909" cy="1160462"/>
          </a:xfrm>
          <a:prstGeom prst="rect">
            <a:avLst/>
          </a:prstGeom>
        </p:spPr>
        <p:txBody>
          <a:bodyPr lIns="91425" tIns="91425" rIns="91425" bIns="91425" anchor="b" anchorCtr="0">
            <a:noAutofit/>
          </a:bodyPr>
          <a:lstStyle/>
          <a:p>
            <a:br>
              <a:rPr lang="en" sz="2800" dirty="0"/>
            </a:br>
            <a:br>
              <a:rPr lang="en" sz="2800" dirty="0"/>
            </a:br>
            <a:br>
              <a:rPr lang="en" sz="2800" dirty="0"/>
            </a:br>
            <a:r>
              <a:rPr lang="en-US" sz="2800" dirty="0"/>
              <a:t> </a:t>
            </a:r>
            <a:br>
              <a:rPr lang="en" sz="2800" dirty="0"/>
            </a:br>
            <a:r>
              <a:rPr lang="en-US" sz="2800" dirty="0">
                <a:sym typeface="Muli"/>
              </a:rPr>
              <a:t>3</a:t>
            </a:r>
            <a:r>
              <a:rPr lang="en-US" altLang="en-US" sz="2800" dirty="0">
                <a:sym typeface="Muli"/>
              </a:rPr>
              <a:t>.4 </a:t>
            </a:r>
            <a:r>
              <a:rPr lang="en-US" altLang="en-US" sz="2800" dirty="0">
                <a:solidFill>
                  <a:srgbClr val="C6DAEC"/>
                </a:solidFill>
                <a:latin typeface="Muli"/>
                <a:ea typeface="Muli"/>
                <a:cs typeface="Muli"/>
                <a:sym typeface="Muli"/>
              </a:rPr>
              <a:t>Explain Stemming and Lemmatization</a:t>
            </a:r>
            <a:br>
              <a:rPr lang="en" sz="2800" dirty="0"/>
            </a:br>
            <a:endParaRPr lang="en" sz="2800" dirty="0"/>
          </a:p>
        </p:txBody>
      </p:sp>
    </p:spTree>
    <p:extLst>
      <p:ext uri="{BB962C8B-B14F-4D97-AF65-F5344CB8AC3E}">
        <p14:creationId xmlns:p14="http://schemas.microsoft.com/office/powerpoint/2010/main" val="250175394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theme/theme1.xml><?xml version="1.0" encoding="utf-8"?>
<a:theme xmlns:a="http://schemas.openxmlformats.org/drawingml/2006/main"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Slice</Template>
  <TotalTime>20380</TotalTime>
  <Words>3534</Words>
  <Application>Microsoft Office PowerPoint</Application>
  <PresentationFormat>On-screen Show (16:9)</PresentationFormat>
  <Paragraphs>527</Paragraphs>
  <Slides>55</Slides>
  <Notes>55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arial</vt:lpstr>
      <vt:lpstr>arial</vt:lpstr>
      <vt:lpstr>Carlito</vt:lpstr>
      <vt:lpstr>Consolas</vt:lpstr>
      <vt:lpstr>Muli</vt:lpstr>
      <vt:lpstr>Nixie One</vt:lpstr>
      <vt:lpstr>Tahoma</vt:lpstr>
      <vt:lpstr>Verdana</vt:lpstr>
      <vt:lpstr>Wingdings</vt:lpstr>
      <vt:lpstr>Imogen template</vt:lpstr>
      <vt:lpstr>AML-2304 Natural Language Processing</vt:lpstr>
      <vt:lpstr>Module 3 3. Explain Text Wrangling and Cleansing </vt:lpstr>
      <vt:lpstr>     3.1 Text Wrangling  </vt:lpstr>
      <vt:lpstr>Text Wrangling </vt:lpstr>
      <vt:lpstr>     3.2 Discuss Sentence Splitting </vt:lpstr>
      <vt:lpstr>Sentence splitting </vt:lpstr>
      <vt:lpstr>     3.3 Define Word Tokenization </vt:lpstr>
      <vt:lpstr>Word tokenizing </vt:lpstr>
      <vt:lpstr>     3.4 Explain Stemming and Lemmatization </vt:lpstr>
      <vt:lpstr>Stemming</vt:lpstr>
      <vt:lpstr>Stemming drawbacks</vt:lpstr>
      <vt:lpstr>Lemmatization</vt:lpstr>
      <vt:lpstr>Lemmatization</vt:lpstr>
      <vt:lpstr>     3.5 Discuss Stop Words </vt:lpstr>
      <vt:lpstr>Stop Words</vt:lpstr>
      <vt:lpstr>Stop Words removal</vt:lpstr>
      <vt:lpstr>Stop Words removal</vt:lpstr>
      <vt:lpstr>     3.6 Discuss Regular Expression (Regex) </vt:lpstr>
      <vt:lpstr>Regular expression (Regex)</vt:lpstr>
      <vt:lpstr>Regular expression</vt:lpstr>
      <vt:lpstr>Special Sequences</vt:lpstr>
      <vt:lpstr>Special Sequences</vt:lpstr>
      <vt:lpstr>Meta Characters</vt:lpstr>
      <vt:lpstr>Meta Characters</vt:lpstr>
      <vt:lpstr>Examples</vt:lpstr>
      <vt:lpstr>Examples</vt:lpstr>
      <vt:lpstr>Examples</vt:lpstr>
      <vt:lpstr>Examples</vt:lpstr>
      <vt:lpstr>Examples</vt:lpstr>
      <vt:lpstr>Examples</vt:lpstr>
      <vt:lpstr>Examples</vt:lpstr>
      <vt:lpstr>Examples</vt:lpstr>
      <vt:lpstr>Examples</vt:lpstr>
      <vt:lpstr>Examples</vt:lpstr>
      <vt:lpstr>     3.7 Explain Bag-of-Words  </vt:lpstr>
      <vt:lpstr>Bag of Words (BoW) Model</vt:lpstr>
      <vt:lpstr>Bag of Words (BoW) Model (Example)  </vt:lpstr>
      <vt:lpstr>Drawbacks of Bag-of-Words</vt:lpstr>
      <vt:lpstr>Bag-of-Words</vt:lpstr>
      <vt:lpstr>Bag-of-Words</vt:lpstr>
      <vt:lpstr>     3.8 Discuss TF-IDF  </vt:lpstr>
      <vt:lpstr>TF-IDF</vt:lpstr>
      <vt:lpstr>TF-IDF</vt:lpstr>
      <vt:lpstr>TF-IDF (Example)  </vt:lpstr>
      <vt:lpstr>TF-IDF (Example)  </vt:lpstr>
      <vt:lpstr>TF-IDF (Example)  </vt:lpstr>
      <vt:lpstr>TF-IDF (Example)  </vt:lpstr>
      <vt:lpstr>TF-IDF (Example)  </vt:lpstr>
      <vt:lpstr>TF-IDF (Example)  </vt:lpstr>
      <vt:lpstr>TF-IDF (Example)  </vt:lpstr>
      <vt:lpstr>TF-IDF (Another Example)  </vt:lpstr>
      <vt:lpstr>TF-IDF</vt:lpstr>
      <vt:lpstr>TF-IDF</vt:lpstr>
      <vt:lpstr>Bag of Words vs TF-IDF</vt:lpstr>
      <vt:lpstr>Any questions so far? Any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
  <cp:lastModifiedBy>Vahid Hadavi</cp:lastModifiedBy>
  <cp:revision>995</cp:revision>
  <dcterms:modified xsi:type="dcterms:W3CDTF">2023-02-12T01:16:28Z</dcterms:modified>
  <cp:version>Version2</cp:version>
</cp:coreProperties>
</file>